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0"/>
  </p:notesMasterIdLst>
  <p:handoutMasterIdLst>
    <p:handoutMasterId r:id="rId31"/>
  </p:handoutMasterIdLst>
  <p:sldIdLst>
    <p:sldId id="280" r:id="rId2"/>
    <p:sldId id="258" r:id="rId3"/>
    <p:sldId id="259" r:id="rId4"/>
    <p:sldId id="283" r:id="rId5"/>
    <p:sldId id="261" r:id="rId6"/>
    <p:sldId id="284" r:id="rId7"/>
    <p:sldId id="266" r:id="rId8"/>
    <p:sldId id="265" r:id="rId9"/>
    <p:sldId id="264" r:id="rId10"/>
    <p:sldId id="267" r:id="rId11"/>
    <p:sldId id="285" r:id="rId12"/>
    <p:sldId id="269" r:id="rId13"/>
    <p:sldId id="270" r:id="rId14"/>
    <p:sldId id="271" r:id="rId15"/>
    <p:sldId id="272" r:id="rId16"/>
    <p:sldId id="273" r:id="rId17"/>
    <p:sldId id="276" r:id="rId18"/>
    <p:sldId id="277" r:id="rId19"/>
    <p:sldId id="293" r:id="rId20"/>
    <p:sldId id="294" r:id="rId21"/>
    <p:sldId id="295" r:id="rId22"/>
    <p:sldId id="287" r:id="rId23"/>
    <p:sldId id="292" r:id="rId24"/>
    <p:sldId id="288" r:id="rId25"/>
    <p:sldId id="289" r:id="rId26"/>
    <p:sldId id="296" r:id="rId27"/>
    <p:sldId id="290" r:id="rId28"/>
    <p:sldId id="279" r:id="rId29"/>
  </p:sldIdLst>
  <p:sldSz cx="9144000" cy="6858000" type="screen4x3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190E"/>
    <a:srgbClr val="FFD3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5" autoAdjust="0"/>
  </p:normalViewPr>
  <p:slideViewPr>
    <p:cSldViewPr snapToObjects="1">
      <p:cViewPr>
        <p:scale>
          <a:sx n="96" d="100"/>
          <a:sy n="96" d="100"/>
        </p:scale>
        <p:origin x="-1980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2DA9F-BF03-4C01-8317-A1B6E78E9FD4}" type="doc">
      <dgm:prSet loTypeId="urn:microsoft.com/office/officeart/2005/8/layout/hProcess9" loCatId="process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pl-PL"/>
        </a:p>
      </dgm:t>
    </dgm:pt>
    <dgm:pt modelId="{45022E07-CBF2-4D1B-9585-B69F82D035F5}">
      <dgm:prSet/>
      <dgm:spPr>
        <a:solidFill>
          <a:srgbClr val="A7190E"/>
        </a:solidFill>
      </dgm:spPr>
      <dgm:t>
        <a:bodyPr/>
        <a:lstStyle/>
        <a:p>
          <a:pPr rtl="0"/>
          <a:r>
            <a:rPr lang="pl-PL" dirty="0" smtClean="0">
              <a:latin typeface="Cambria" pitchFamily="18" charset="0"/>
            </a:rPr>
            <a:t>Sprawdź </a:t>
          </a:r>
          <a:br>
            <a:rPr lang="pl-PL" dirty="0" smtClean="0">
              <a:latin typeface="Cambria" pitchFamily="18" charset="0"/>
            </a:rPr>
          </a:br>
          <a:r>
            <a:rPr lang="pl-PL" dirty="0" smtClean="0">
              <a:latin typeface="Cambria" pitchFamily="18" charset="0"/>
            </a:rPr>
            <a:t>w katalogu, czy egzemplarz jest dostępny</a:t>
          </a:r>
          <a:endParaRPr lang="pl-PL" dirty="0">
            <a:latin typeface="Cambria" pitchFamily="18" charset="0"/>
          </a:endParaRPr>
        </a:p>
      </dgm:t>
    </dgm:pt>
    <dgm:pt modelId="{E69A9F40-A53B-4E5C-8EF9-008345D5A25B}" type="parTrans" cxnId="{93AE8711-0988-49E5-B941-44AD3B9B236D}">
      <dgm:prSet/>
      <dgm:spPr/>
      <dgm:t>
        <a:bodyPr/>
        <a:lstStyle/>
        <a:p>
          <a:endParaRPr lang="pl-PL"/>
        </a:p>
      </dgm:t>
    </dgm:pt>
    <dgm:pt modelId="{AEE5B26E-A668-4DEF-8EB0-5920728F308D}" type="sibTrans" cxnId="{93AE8711-0988-49E5-B941-44AD3B9B236D}">
      <dgm:prSet/>
      <dgm:spPr/>
      <dgm:t>
        <a:bodyPr/>
        <a:lstStyle/>
        <a:p>
          <a:endParaRPr lang="pl-PL"/>
        </a:p>
      </dgm:t>
    </dgm:pt>
    <dgm:pt modelId="{2D592CF4-D30F-4EB4-92D8-8BF2F4084B67}">
      <dgm:prSet/>
      <dgm:spPr>
        <a:solidFill>
          <a:srgbClr val="A7190E"/>
        </a:solidFill>
      </dgm:spPr>
      <dgm:t>
        <a:bodyPr/>
        <a:lstStyle/>
        <a:p>
          <a:pPr rtl="0"/>
          <a:r>
            <a:rPr lang="pl-PL" dirty="0" smtClean="0">
              <a:latin typeface="Cambria" pitchFamily="18" charset="0"/>
            </a:rPr>
            <a:t>Zapisz na kartce sygnaturę</a:t>
          </a:r>
        </a:p>
        <a:p>
          <a:pPr rtl="0"/>
          <a:r>
            <a:rPr lang="pl-PL" dirty="0" smtClean="0">
              <a:latin typeface="Cambria" pitchFamily="18" charset="0"/>
            </a:rPr>
            <a:t>(np. 345456/1)</a:t>
          </a:r>
          <a:endParaRPr lang="pl-PL" dirty="0">
            <a:latin typeface="Cambria" pitchFamily="18" charset="0"/>
          </a:endParaRPr>
        </a:p>
      </dgm:t>
    </dgm:pt>
    <dgm:pt modelId="{62C42FF6-C4C3-4C58-9233-560E53A7ADF8}" type="parTrans" cxnId="{559C8CEF-15A6-4980-9BCA-F26A4D212FAF}">
      <dgm:prSet/>
      <dgm:spPr/>
      <dgm:t>
        <a:bodyPr/>
        <a:lstStyle/>
        <a:p>
          <a:endParaRPr lang="pl-PL"/>
        </a:p>
      </dgm:t>
    </dgm:pt>
    <dgm:pt modelId="{441CD197-41A3-4269-85C9-46ED8C231986}" type="sibTrans" cxnId="{559C8CEF-15A6-4980-9BCA-F26A4D212FAF}">
      <dgm:prSet/>
      <dgm:spPr/>
      <dgm:t>
        <a:bodyPr/>
        <a:lstStyle/>
        <a:p>
          <a:endParaRPr lang="pl-PL"/>
        </a:p>
      </dgm:t>
    </dgm:pt>
    <dgm:pt modelId="{47BD3961-B412-4038-A59E-22B53B37CD61}">
      <dgm:prSet/>
      <dgm:spPr>
        <a:solidFill>
          <a:srgbClr val="A7190E"/>
        </a:solidFill>
      </dgm:spPr>
      <dgm:t>
        <a:bodyPr/>
        <a:lstStyle/>
        <a:p>
          <a:pPr rtl="0"/>
          <a:r>
            <a:rPr lang="pl-PL" dirty="0" smtClean="0">
              <a:latin typeface="Cambria" pitchFamily="18" charset="0"/>
            </a:rPr>
            <a:t>Zapisz autora i tytuł książki, którą chcesz wypożyczyć</a:t>
          </a:r>
          <a:endParaRPr lang="pl-PL" dirty="0">
            <a:latin typeface="Cambria" pitchFamily="18" charset="0"/>
          </a:endParaRPr>
        </a:p>
      </dgm:t>
    </dgm:pt>
    <dgm:pt modelId="{F118F42B-790A-4480-90C0-4FBDD4454922}" type="parTrans" cxnId="{FA56E8F6-B436-40FF-88C7-371241EF9CC9}">
      <dgm:prSet/>
      <dgm:spPr/>
      <dgm:t>
        <a:bodyPr/>
        <a:lstStyle/>
        <a:p>
          <a:endParaRPr lang="pl-PL"/>
        </a:p>
      </dgm:t>
    </dgm:pt>
    <dgm:pt modelId="{C62E353F-1BCD-404B-8077-7215100FBD7B}" type="sibTrans" cxnId="{FA56E8F6-B436-40FF-88C7-371241EF9CC9}">
      <dgm:prSet/>
      <dgm:spPr/>
      <dgm:t>
        <a:bodyPr/>
        <a:lstStyle/>
        <a:p>
          <a:endParaRPr lang="pl-PL"/>
        </a:p>
      </dgm:t>
    </dgm:pt>
    <dgm:pt modelId="{939A0006-E6EC-4DB5-BA71-08D04DF7975D}">
      <dgm:prSet/>
      <dgm:spPr>
        <a:solidFill>
          <a:srgbClr val="A7190E"/>
        </a:solidFill>
      </dgm:spPr>
      <dgm:t>
        <a:bodyPr/>
        <a:lstStyle/>
        <a:p>
          <a:pPr rtl="0"/>
          <a:r>
            <a:rPr lang="pl-PL" dirty="0" smtClean="0">
              <a:latin typeface="Cambria" pitchFamily="18" charset="0"/>
            </a:rPr>
            <a:t>Podejdź do dyżurującego bibliotekarza, by przekazać mu kartkę z wszystkimi danymi i poczekaj chwilę na realizację zamówienia </a:t>
          </a:r>
          <a:endParaRPr lang="pl-PL" dirty="0">
            <a:latin typeface="Cambria" pitchFamily="18" charset="0"/>
          </a:endParaRPr>
        </a:p>
      </dgm:t>
    </dgm:pt>
    <dgm:pt modelId="{42F1A81A-E43B-4E13-85EA-965DDA7E22EF}" type="parTrans" cxnId="{7C1770EB-B4CB-4174-8635-81258082C23B}">
      <dgm:prSet/>
      <dgm:spPr/>
      <dgm:t>
        <a:bodyPr/>
        <a:lstStyle/>
        <a:p>
          <a:endParaRPr lang="pl-PL"/>
        </a:p>
      </dgm:t>
    </dgm:pt>
    <dgm:pt modelId="{2F7225FD-5BAE-43DE-A4B8-CB35085C0DE2}" type="sibTrans" cxnId="{7C1770EB-B4CB-4174-8635-81258082C23B}">
      <dgm:prSet/>
      <dgm:spPr/>
      <dgm:t>
        <a:bodyPr/>
        <a:lstStyle/>
        <a:p>
          <a:endParaRPr lang="pl-PL"/>
        </a:p>
      </dgm:t>
    </dgm:pt>
    <dgm:pt modelId="{D6DA566D-DE41-4A0C-841C-F1660E34EC66}" type="pres">
      <dgm:prSet presAssocID="{0912DA9F-BF03-4C01-8317-A1B6E78E9FD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F092F78E-B272-4C0D-B23D-A3E1022AA6FF}" type="pres">
      <dgm:prSet presAssocID="{0912DA9F-BF03-4C01-8317-A1B6E78E9FD4}" presName="arrow" presStyleLbl="bgShp" presStyleIdx="0" presStyleCnt="1" custLinFactNeighborX="232"/>
      <dgm:spPr>
        <a:noFill/>
      </dgm:spPr>
      <dgm:t>
        <a:bodyPr/>
        <a:lstStyle/>
        <a:p>
          <a:endParaRPr lang="pl-PL"/>
        </a:p>
      </dgm:t>
    </dgm:pt>
    <dgm:pt modelId="{16F70613-4E89-446E-9665-2FE217CA1BE1}" type="pres">
      <dgm:prSet presAssocID="{0912DA9F-BF03-4C01-8317-A1B6E78E9FD4}" presName="linearProcess" presStyleCnt="0"/>
      <dgm:spPr/>
    </dgm:pt>
    <dgm:pt modelId="{A875FD1E-98B6-4ADE-B641-45AE50645E2E}" type="pres">
      <dgm:prSet presAssocID="{45022E07-CBF2-4D1B-9585-B69F82D035F5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A16D9A6-65FB-4656-B4E2-5DBF4799A6EE}" type="pres">
      <dgm:prSet presAssocID="{AEE5B26E-A668-4DEF-8EB0-5920728F308D}" presName="sibTrans" presStyleCnt="0"/>
      <dgm:spPr/>
    </dgm:pt>
    <dgm:pt modelId="{00947378-0414-456E-AE19-0F369A504B61}" type="pres">
      <dgm:prSet presAssocID="{2D592CF4-D30F-4EB4-92D8-8BF2F4084B67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1C6E1D-A48C-4804-8DFF-E80504D6A7FC}" type="pres">
      <dgm:prSet presAssocID="{441CD197-41A3-4269-85C9-46ED8C231986}" presName="sibTrans" presStyleCnt="0"/>
      <dgm:spPr/>
    </dgm:pt>
    <dgm:pt modelId="{FDE9F07E-AF33-4E43-BF6A-1783CEE465E2}" type="pres">
      <dgm:prSet presAssocID="{47BD3961-B412-4038-A59E-22B53B37CD61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A15D402-C986-418F-BAF1-CB5C3CCD84F0}" type="pres">
      <dgm:prSet presAssocID="{C62E353F-1BCD-404B-8077-7215100FBD7B}" presName="sibTrans" presStyleCnt="0"/>
      <dgm:spPr/>
    </dgm:pt>
    <dgm:pt modelId="{A657FF6A-3CB4-4EC0-97CB-1E4F43F2EC09}" type="pres">
      <dgm:prSet presAssocID="{939A0006-E6EC-4DB5-BA71-08D04DF7975D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61ABD964-3C6C-4E23-9E43-29CFF1C9564F}" type="presOf" srcId="{2D592CF4-D30F-4EB4-92D8-8BF2F4084B67}" destId="{00947378-0414-456E-AE19-0F369A504B61}" srcOrd="0" destOrd="0" presId="urn:microsoft.com/office/officeart/2005/8/layout/hProcess9"/>
    <dgm:cxn modelId="{7C1770EB-B4CB-4174-8635-81258082C23B}" srcId="{0912DA9F-BF03-4C01-8317-A1B6E78E9FD4}" destId="{939A0006-E6EC-4DB5-BA71-08D04DF7975D}" srcOrd="3" destOrd="0" parTransId="{42F1A81A-E43B-4E13-85EA-965DDA7E22EF}" sibTransId="{2F7225FD-5BAE-43DE-A4B8-CB35085C0DE2}"/>
    <dgm:cxn modelId="{F371025C-5809-4170-B1EC-0EB637ED5311}" type="presOf" srcId="{0912DA9F-BF03-4C01-8317-A1B6E78E9FD4}" destId="{D6DA566D-DE41-4A0C-841C-F1660E34EC66}" srcOrd="0" destOrd="0" presId="urn:microsoft.com/office/officeart/2005/8/layout/hProcess9"/>
    <dgm:cxn modelId="{FA56E8F6-B436-40FF-88C7-371241EF9CC9}" srcId="{0912DA9F-BF03-4C01-8317-A1B6E78E9FD4}" destId="{47BD3961-B412-4038-A59E-22B53B37CD61}" srcOrd="2" destOrd="0" parTransId="{F118F42B-790A-4480-90C0-4FBDD4454922}" sibTransId="{C62E353F-1BCD-404B-8077-7215100FBD7B}"/>
    <dgm:cxn modelId="{D247B0AF-82A2-4E49-A2F8-0EDCDEB00655}" type="presOf" srcId="{47BD3961-B412-4038-A59E-22B53B37CD61}" destId="{FDE9F07E-AF33-4E43-BF6A-1783CEE465E2}" srcOrd="0" destOrd="0" presId="urn:microsoft.com/office/officeart/2005/8/layout/hProcess9"/>
    <dgm:cxn modelId="{2AD7108B-6273-4982-B181-121CF7F6A843}" type="presOf" srcId="{45022E07-CBF2-4D1B-9585-B69F82D035F5}" destId="{A875FD1E-98B6-4ADE-B641-45AE50645E2E}" srcOrd="0" destOrd="0" presId="urn:microsoft.com/office/officeart/2005/8/layout/hProcess9"/>
    <dgm:cxn modelId="{0F516BD6-462E-4F8F-A7FC-A36622EE2494}" type="presOf" srcId="{939A0006-E6EC-4DB5-BA71-08D04DF7975D}" destId="{A657FF6A-3CB4-4EC0-97CB-1E4F43F2EC09}" srcOrd="0" destOrd="0" presId="urn:microsoft.com/office/officeart/2005/8/layout/hProcess9"/>
    <dgm:cxn modelId="{559C8CEF-15A6-4980-9BCA-F26A4D212FAF}" srcId="{0912DA9F-BF03-4C01-8317-A1B6E78E9FD4}" destId="{2D592CF4-D30F-4EB4-92D8-8BF2F4084B67}" srcOrd="1" destOrd="0" parTransId="{62C42FF6-C4C3-4C58-9233-560E53A7ADF8}" sibTransId="{441CD197-41A3-4269-85C9-46ED8C231986}"/>
    <dgm:cxn modelId="{93AE8711-0988-49E5-B941-44AD3B9B236D}" srcId="{0912DA9F-BF03-4C01-8317-A1B6E78E9FD4}" destId="{45022E07-CBF2-4D1B-9585-B69F82D035F5}" srcOrd="0" destOrd="0" parTransId="{E69A9F40-A53B-4E5C-8EF9-008345D5A25B}" sibTransId="{AEE5B26E-A668-4DEF-8EB0-5920728F308D}"/>
    <dgm:cxn modelId="{6F81AAD5-AA79-4070-87A9-0CA026264F41}" type="presParOf" srcId="{D6DA566D-DE41-4A0C-841C-F1660E34EC66}" destId="{F092F78E-B272-4C0D-B23D-A3E1022AA6FF}" srcOrd="0" destOrd="0" presId="urn:microsoft.com/office/officeart/2005/8/layout/hProcess9"/>
    <dgm:cxn modelId="{8BFBB08F-CFA0-4E37-A368-3EFB8833123B}" type="presParOf" srcId="{D6DA566D-DE41-4A0C-841C-F1660E34EC66}" destId="{16F70613-4E89-446E-9665-2FE217CA1BE1}" srcOrd="1" destOrd="0" presId="urn:microsoft.com/office/officeart/2005/8/layout/hProcess9"/>
    <dgm:cxn modelId="{AC9B605E-E7F9-4BF2-BB57-A0C67891D4E7}" type="presParOf" srcId="{16F70613-4E89-446E-9665-2FE217CA1BE1}" destId="{A875FD1E-98B6-4ADE-B641-45AE50645E2E}" srcOrd="0" destOrd="0" presId="urn:microsoft.com/office/officeart/2005/8/layout/hProcess9"/>
    <dgm:cxn modelId="{C68AB246-1F97-4061-ADE6-DB77B4B407C9}" type="presParOf" srcId="{16F70613-4E89-446E-9665-2FE217CA1BE1}" destId="{CA16D9A6-65FB-4656-B4E2-5DBF4799A6EE}" srcOrd="1" destOrd="0" presId="urn:microsoft.com/office/officeart/2005/8/layout/hProcess9"/>
    <dgm:cxn modelId="{C12127D6-1DBC-42B0-9B7C-BB9D5330B767}" type="presParOf" srcId="{16F70613-4E89-446E-9665-2FE217CA1BE1}" destId="{00947378-0414-456E-AE19-0F369A504B61}" srcOrd="2" destOrd="0" presId="urn:microsoft.com/office/officeart/2005/8/layout/hProcess9"/>
    <dgm:cxn modelId="{14C95C4D-1ABB-4A7E-8475-0AB07C784894}" type="presParOf" srcId="{16F70613-4E89-446E-9665-2FE217CA1BE1}" destId="{E71C6E1D-A48C-4804-8DFF-E80504D6A7FC}" srcOrd="3" destOrd="0" presId="urn:microsoft.com/office/officeart/2005/8/layout/hProcess9"/>
    <dgm:cxn modelId="{4E40A130-BFC3-49D1-8957-B6D4BA0F3591}" type="presParOf" srcId="{16F70613-4E89-446E-9665-2FE217CA1BE1}" destId="{FDE9F07E-AF33-4E43-BF6A-1783CEE465E2}" srcOrd="4" destOrd="0" presId="urn:microsoft.com/office/officeart/2005/8/layout/hProcess9"/>
    <dgm:cxn modelId="{BD887B7F-A52E-40C6-938A-6B84719B0701}" type="presParOf" srcId="{16F70613-4E89-446E-9665-2FE217CA1BE1}" destId="{0A15D402-C986-418F-BAF1-CB5C3CCD84F0}" srcOrd="5" destOrd="0" presId="urn:microsoft.com/office/officeart/2005/8/layout/hProcess9"/>
    <dgm:cxn modelId="{49252E70-B981-4633-A373-7770964580FE}" type="presParOf" srcId="{16F70613-4E89-446E-9665-2FE217CA1BE1}" destId="{A657FF6A-3CB4-4EC0-97CB-1E4F43F2EC0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69CA60-4AF3-4A28-920D-0E049CC6FE1C}" type="doc">
      <dgm:prSet loTypeId="urn:microsoft.com/office/officeart/2005/8/layout/vList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pl-PL"/>
        </a:p>
      </dgm:t>
    </dgm:pt>
    <dgm:pt modelId="{D8D6A5D8-B224-43BE-89A4-90AD7CE90750}">
      <dgm:prSet custT="1"/>
      <dgm:spPr>
        <a:solidFill>
          <a:srgbClr val="A7190E"/>
        </a:solidFill>
      </dgm:spPr>
      <dgm:t>
        <a:bodyPr/>
        <a:lstStyle/>
        <a:p>
          <a:pPr algn="ctr" rtl="0">
            <a:lnSpc>
              <a:spcPct val="120000"/>
            </a:lnSpc>
            <a:spcBef>
              <a:spcPts val="1200"/>
            </a:spcBef>
            <a:spcAft>
              <a:spcPts val="0"/>
            </a:spcAft>
          </a:pPr>
          <a:r>
            <a:rPr lang="pl-PL" sz="2200" dirty="0" smtClean="0">
              <a:latin typeface="Cambria" pitchFamily="18" charset="0"/>
            </a:rPr>
            <a:t>Przypomnienia wysyłane są na podany przy zakładaniu konta bibliotecznego adres e-mail </a:t>
          </a:r>
          <a:br>
            <a:rPr lang="pl-PL" sz="2200" dirty="0" smtClean="0">
              <a:latin typeface="Cambria" pitchFamily="18" charset="0"/>
            </a:rPr>
          </a:br>
          <a:r>
            <a:rPr lang="pl-PL" sz="2200" dirty="0" smtClean="0">
              <a:latin typeface="Cambria" pitchFamily="18" charset="0"/>
            </a:rPr>
            <a:t>10 i 3 dni przed terminem zwrotu</a:t>
          </a:r>
          <a:endParaRPr lang="pl-PL" sz="2200" dirty="0">
            <a:latin typeface="Cambria" pitchFamily="18" charset="0"/>
          </a:endParaRPr>
        </a:p>
      </dgm:t>
    </dgm:pt>
    <dgm:pt modelId="{364410A5-8EB5-44B5-A88B-0518351A6AB3}" type="parTrans" cxnId="{4D406795-30B8-4364-B073-5B0130B4AAAA}">
      <dgm:prSet/>
      <dgm:spPr/>
      <dgm:t>
        <a:bodyPr/>
        <a:lstStyle/>
        <a:p>
          <a:endParaRPr lang="pl-PL"/>
        </a:p>
      </dgm:t>
    </dgm:pt>
    <dgm:pt modelId="{FC187881-80CD-40BA-B9DA-22F73B300653}" type="sibTrans" cxnId="{4D406795-30B8-4364-B073-5B0130B4AAAA}">
      <dgm:prSet/>
      <dgm:spPr/>
      <dgm:t>
        <a:bodyPr/>
        <a:lstStyle/>
        <a:p>
          <a:endParaRPr lang="pl-PL"/>
        </a:p>
      </dgm:t>
    </dgm:pt>
    <dgm:pt modelId="{ECDE100E-609F-4F66-89CA-2EAA5F1C286D}">
      <dgm:prSet custT="1"/>
      <dgm:spPr>
        <a:solidFill>
          <a:srgbClr val="A7190E"/>
        </a:solidFill>
      </dgm:spPr>
      <dgm:t>
        <a:bodyPr/>
        <a:lstStyle/>
        <a:p>
          <a:pPr algn="ctr" rtl="0">
            <a:lnSpc>
              <a:spcPct val="120000"/>
            </a:lnSpc>
            <a:spcBef>
              <a:spcPts val="1200"/>
            </a:spcBef>
            <a:spcAft>
              <a:spcPts val="0"/>
            </a:spcAft>
          </a:pPr>
          <a:r>
            <a:rPr lang="pl-PL" sz="2200" dirty="0" smtClean="0">
              <a:latin typeface="Cambria" pitchFamily="18" charset="0"/>
            </a:rPr>
            <a:t>Za nieterminowy zwrot książek naliczana jest opłata w wysokości 50 gr od książki za każdy rozpoczynający się dzień po wyznaczonym terminie zwrotu </a:t>
          </a:r>
          <a:endParaRPr lang="pl-PL" sz="2200" dirty="0">
            <a:latin typeface="Cambria" pitchFamily="18" charset="0"/>
          </a:endParaRPr>
        </a:p>
      </dgm:t>
    </dgm:pt>
    <dgm:pt modelId="{B4290D3C-A7D7-4811-AC47-81F95919B543}" type="parTrans" cxnId="{07872364-ECFE-4E1D-96FD-C44CCEDB4CB9}">
      <dgm:prSet/>
      <dgm:spPr/>
      <dgm:t>
        <a:bodyPr/>
        <a:lstStyle/>
        <a:p>
          <a:endParaRPr lang="pl-PL"/>
        </a:p>
      </dgm:t>
    </dgm:pt>
    <dgm:pt modelId="{BB2D47DE-A0FD-4D45-89F9-99AF9F7C909E}" type="sibTrans" cxnId="{07872364-ECFE-4E1D-96FD-C44CCEDB4CB9}">
      <dgm:prSet/>
      <dgm:spPr/>
      <dgm:t>
        <a:bodyPr/>
        <a:lstStyle/>
        <a:p>
          <a:endParaRPr lang="pl-PL"/>
        </a:p>
      </dgm:t>
    </dgm:pt>
    <dgm:pt modelId="{1EF693FD-147A-4C5D-ACD0-0BE78D36AB78}" type="pres">
      <dgm:prSet presAssocID="{BA69CA60-4AF3-4A28-920D-0E049CC6FE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627D49C2-423C-471D-9A12-BA476D9C1518}" type="pres">
      <dgm:prSet presAssocID="{D8D6A5D8-B224-43BE-89A4-90AD7CE9075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0318164-B9FF-4C53-B997-9C0ABFBFAAA7}" type="pres">
      <dgm:prSet presAssocID="{FC187881-80CD-40BA-B9DA-22F73B300653}" presName="spacer" presStyleCnt="0"/>
      <dgm:spPr/>
    </dgm:pt>
    <dgm:pt modelId="{9212446F-1E09-4803-B735-CE84BD419FC2}" type="pres">
      <dgm:prSet presAssocID="{ECDE100E-609F-4F66-89CA-2EAA5F1C286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674CD73-F85E-4974-88BC-8CC13EE659F5}" type="presOf" srcId="{ECDE100E-609F-4F66-89CA-2EAA5F1C286D}" destId="{9212446F-1E09-4803-B735-CE84BD419FC2}" srcOrd="0" destOrd="0" presId="urn:microsoft.com/office/officeart/2005/8/layout/vList2"/>
    <dgm:cxn modelId="{8F32A79A-5193-4836-8830-0F94002AD11B}" type="presOf" srcId="{D8D6A5D8-B224-43BE-89A4-90AD7CE90750}" destId="{627D49C2-423C-471D-9A12-BA476D9C1518}" srcOrd="0" destOrd="0" presId="urn:microsoft.com/office/officeart/2005/8/layout/vList2"/>
    <dgm:cxn modelId="{4D406795-30B8-4364-B073-5B0130B4AAAA}" srcId="{BA69CA60-4AF3-4A28-920D-0E049CC6FE1C}" destId="{D8D6A5D8-B224-43BE-89A4-90AD7CE90750}" srcOrd="0" destOrd="0" parTransId="{364410A5-8EB5-44B5-A88B-0518351A6AB3}" sibTransId="{FC187881-80CD-40BA-B9DA-22F73B300653}"/>
    <dgm:cxn modelId="{CAD34F25-4109-499F-B6C5-15800D56011E}" type="presOf" srcId="{BA69CA60-4AF3-4A28-920D-0E049CC6FE1C}" destId="{1EF693FD-147A-4C5D-ACD0-0BE78D36AB78}" srcOrd="0" destOrd="0" presId="urn:microsoft.com/office/officeart/2005/8/layout/vList2"/>
    <dgm:cxn modelId="{07872364-ECFE-4E1D-96FD-C44CCEDB4CB9}" srcId="{BA69CA60-4AF3-4A28-920D-0E049CC6FE1C}" destId="{ECDE100E-609F-4F66-89CA-2EAA5F1C286D}" srcOrd="1" destOrd="0" parTransId="{B4290D3C-A7D7-4811-AC47-81F95919B543}" sibTransId="{BB2D47DE-A0FD-4D45-89F9-99AF9F7C909E}"/>
    <dgm:cxn modelId="{65C8D8E3-F2E4-4E64-B227-7304F5C38127}" type="presParOf" srcId="{1EF693FD-147A-4C5D-ACD0-0BE78D36AB78}" destId="{627D49C2-423C-471D-9A12-BA476D9C1518}" srcOrd="0" destOrd="0" presId="urn:microsoft.com/office/officeart/2005/8/layout/vList2"/>
    <dgm:cxn modelId="{28405A83-110A-4E5F-A736-4897474C50E0}" type="presParOf" srcId="{1EF693FD-147A-4C5D-ACD0-0BE78D36AB78}" destId="{20318164-B9FF-4C53-B997-9C0ABFBFAAA7}" srcOrd="1" destOrd="0" presId="urn:microsoft.com/office/officeart/2005/8/layout/vList2"/>
    <dgm:cxn modelId="{CA9AD74E-2D00-46DD-B94C-5A69F892139A}" type="presParOf" srcId="{1EF693FD-147A-4C5D-ACD0-0BE78D36AB78}" destId="{9212446F-1E09-4803-B735-CE84BD419FC2}" srcOrd="2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2F78E-B272-4C0D-B23D-A3E1022AA6FF}">
      <dsp:nvSpPr>
        <dsp:cNvPr id="0" name=""/>
        <dsp:cNvSpPr/>
      </dsp:nvSpPr>
      <dsp:spPr>
        <a:xfrm>
          <a:off x="648478" y="0"/>
          <a:ext cx="7161132" cy="4860925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75FD1E-98B6-4ADE-B641-45AE50645E2E}">
      <dsp:nvSpPr>
        <dsp:cNvPr id="0" name=""/>
        <dsp:cNvSpPr/>
      </dsp:nvSpPr>
      <dsp:spPr>
        <a:xfrm>
          <a:off x="4216" y="1458277"/>
          <a:ext cx="2028055" cy="1944370"/>
        </a:xfrm>
        <a:prstGeom prst="roundRect">
          <a:avLst/>
        </a:prstGeom>
        <a:solidFill>
          <a:srgbClr val="A719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>
              <a:latin typeface="Cambria" pitchFamily="18" charset="0"/>
            </a:rPr>
            <a:t>Sprawdź </a:t>
          </a:r>
          <a:br>
            <a:rPr lang="pl-PL" sz="1500" kern="1200" dirty="0" smtClean="0">
              <a:latin typeface="Cambria" pitchFamily="18" charset="0"/>
            </a:rPr>
          </a:br>
          <a:r>
            <a:rPr lang="pl-PL" sz="1500" kern="1200" dirty="0" smtClean="0">
              <a:latin typeface="Cambria" pitchFamily="18" charset="0"/>
            </a:rPr>
            <a:t>w katalogu, czy egzemplarz jest dostępny</a:t>
          </a:r>
          <a:endParaRPr lang="pl-PL" sz="1500" kern="1200" dirty="0">
            <a:latin typeface="Cambria" pitchFamily="18" charset="0"/>
          </a:endParaRPr>
        </a:p>
      </dsp:txBody>
      <dsp:txXfrm>
        <a:off x="99132" y="1553193"/>
        <a:ext cx="1838223" cy="1754538"/>
      </dsp:txXfrm>
    </dsp:sp>
    <dsp:sp modelId="{00947378-0414-456E-AE19-0F369A504B61}">
      <dsp:nvSpPr>
        <dsp:cNvPr id="0" name=""/>
        <dsp:cNvSpPr/>
      </dsp:nvSpPr>
      <dsp:spPr>
        <a:xfrm>
          <a:off x="2133674" y="1458277"/>
          <a:ext cx="2028055" cy="1944370"/>
        </a:xfrm>
        <a:prstGeom prst="roundRect">
          <a:avLst/>
        </a:prstGeom>
        <a:solidFill>
          <a:srgbClr val="A719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>
              <a:latin typeface="Cambria" pitchFamily="18" charset="0"/>
            </a:rPr>
            <a:t>Zapisz na kartce sygnaturę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>
              <a:latin typeface="Cambria" pitchFamily="18" charset="0"/>
            </a:rPr>
            <a:t>(np. 345456/1)</a:t>
          </a:r>
          <a:endParaRPr lang="pl-PL" sz="1500" kern="1200" dirty="0">
            <a:latin typeface="Cambria" pitchFamily="18" charset="0"/>
          </a:endParaRPr>
        </a:p>
      </dsp:txBody>
      <dsp:txXfrm>
        <a:off x="2228590" y="1553193"/>
        <a:ext cx="1838223" cy="1754538"/>
      </dsp:txXfrm>
    </dsp:sp>
    <dsp:sp modelId="{FDE9F07E-AF33-4E43-BF6A-1783CEE465E2}">
      <dsp:nvSpPr>
        <dsp:cNvPr id="0" name=""/>
        <dsp:cNvSpPr/>
      </dsp:nvSpPr>
      <dsp:spPr>
        <a:xfrm>
          <a:off x="4263132" y="1458277"/>
          <a:ext cx="2028055" cy="1944370"/>
        </a:xfrm>
        <a:prstGeom prst="roundRect">
          <a:avLst/>
        </a:prstGeom>
        <a:solidFill>
          <a:srgbClr val="A719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>
              <a:latin typeface="Cambria" pitchFamily="18" charset="0"/>
            </a:rPr>
            <a:t>Zapisz autora i tytuł książki, którą chcesz wypożyczyć</a:t>
          </a:r>
          <a:endParaRPr lang="pl-PL" sz="1500" kern="1200" dirty="0">
            <a:latin typeface="Cambria" pitchFamily="18" charset="0"/>
          </a:endParaRPr>
        </a:p>
      </dsp:txBody>
      <dsp:txXfrm>
        <a:off x="4358048" y="1553193"/>
        <a:ext cx="1838223" cy="1754538"/>
      </dsp:txXfrm>
    </dsp:sp>
    <dsp:sp modelId="{A657FF6A-3CB4-4EC0-97CB-1E4F43F2EC09}">
      <dsp:nvSpPr>
        <dsp:cNvPr id="0" name=""/>
        <dsp:cNvSpPr/>
      </dsp:nvSpPr>
      <dsp:spPr>
        <a:xfrm>
          <a:off x="6392590" y="1458277"/>
          <a:ext cx="2028055" cy="1944370"/>
        </a:xfrm>
        <a:prstGeom prst="roundRect">
          <a:avLst/>
        </a:prstGeom>
        <a:solidFill>
          <a:srgbClr val="A719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 dirty="0" smtClean="0">
              <a:latin typeface="Cambria" pitchFamily="18" charset="0"/>
            </a:rPr>
            <a:t>Podejdź do dyżurującego bibliotekarza, by przekazać mu kartkę z wszystkimi danymi i poczekaj chwilę na realizację zamówienia </a:t>
          </a:r>
          <a:endParaRPr lang="pl-PL" sz="1500" kern="1200" dirty="0">
            <a:latin typeface="Cambria" pitchFamily="18" charset="0"/>
          </a:endParaRPr>
        </a:p>
      </dsp:txBody>
      <dsp:txXfrm>
        <a:off x="6487506" y="1553193"/>
        <a:ext cx="1838223" cy="17545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7D49C2-423C-471D-9A12-BA476D9C1518}">
      <dsp:nvSpPr>
        <dsp:cNvPr id="0" name=""/>
        <dsp:cNvSpPr/>
      </dsp:nvSpPr>
      <dsp:spPr>
        <a:xfrm>
          <a:off x="0" y="257980"/>
          <a:ext cx="6913017" cy="1521000"/>
        </a:xfrm>
        <a:prstGeom prst="roundRect">
          <a:avLst/>
        </a:prstGeom>
        <a:solidFill>
          <a:srgbClr val="A719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120000"/>
            </a:lnSpc>
            <a:spcBef>
              <a:spcPct val="0"/>
            </a:spcBef>
            <a:spcAft>
              <a:spcPts val="0"/>
            </a:spcAft>
          </a:pPr>
          <a:r>
            <a:rPr lang="pl-PL" sz="2200" kern="1200" dirty="0" smtClean="0">
              <a:latin typeface="Cambria" pitchFamily="18" charset="0"/>
            </a:rPr>
            <a:t>Przypomnienia wysyłane są na podany przy zakładaniu konta bibliotecznego adres e-mail </a:t>
          </a:r>
          <a:br>
            <a:rPr lang="pl-PL" sz="2200" kern="1200" dirty="0" smtClean="0">
              <a:latin typeface="Cambria" pitchFamily="18" charset="0"/>
            </a:rPr>
          </a:br>
          <a:r>
            <a:rPr lang="pl-PL" sz="2200" kern="1200" dirty="0" smtClean="0">
              <a:latin typeface="Cambria" pitchFamily="18" charset="0"/>
            </a:rPr>
            <a:t>10 i 3 dni przed terminem zwrotu</a:t>
          </a:r>
          <a:endParaRPr lang="pl-PL" sz="2200" kern="1200" dirty="0">
            <a:latin typeface="Cambria" pitchFamily="18" charset="0"/>
          </a:endParaRPr>
        </a:p>
      </dsp:txBody>
      <dsp:txXfrm>
        <a:off x="74249" y="332229"/>
        <a:ext cx="6764519" cy="1372502"/>
      </dsp:txXfrm>
    </dsp:sp>
    <dsp:sp modelId="{9212446F-1E09-4803-B735-CE84BD419FC2}">
      <dsp:nvSpPr>
        <dsp:cNvPr id="0" name=""/>
        <dsp:cNvSpPr/>
      </dsp:nvSpPr>
      <dsp:spPr>
        <a:xfrm>
          <a:off x="0" y="1966180"/>
          <a:ext cx="6913017" cy="1521000"/>
        </a:xfrm>
        <a:prstGeom prst="roundRect">
          <a:avLst/>
        </a:prstGeom>
        <a:solidFill>
          <a:srgbClr val="A7190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120000"/>
            </a:lnSpc>
            <a:spcBef>
              <a:spcPct val="0"/>
            </a:spcBef>
            <a:spcAft>
              <a:spcPts val="0"/>
            </a:spcAft>
          </a:pPr>
          <a:r>
            <a:rPr lang="pl-PL" sz="2200" kern="1200" dirty="0" smtClean="0">
              <a:latin typeface="Cambria" pitchFamily="18" charset="0"/>
            </a:rPr>
            <a:t>Za nieterminowy zwrot książek naliczana jest opłata w wysokości 50 gr od książki za każdy rozpoczynający się dzień po wyznaczonym terminie zwrotu </a:t>
          </a:r>
          <a:endParaRPr lang="pl-PL" sz="2200" kern="1200" dirty="0">
            <a:latin typeface="Cambria" pitchFamily="18" charset="0"/>
          </a:endParaRPr>
        </a:p>
      </dsp:txBody>
      <dsp:txXfrm>
        <a:off x="74249" y="2040429"/>
        <a:ext cx="6764519" cy="1372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r">
              <a:defRPr sz="13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AD9FEDE-B211-4B90-8046-15A257A725EC}" type="datetimeFigureOut">
              <a:rPr lang="pl-PL"/>
              <a:pPr>
                <a:defRPr/>
              </a:pPr>
              <a:t>2018-09-21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100282" tIns="50141" rIns="100282" bIns="50141" rtlCol="0" anchor="b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100282" tIns="50141" rIns="100282" bIns="5014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679B8EB-2D51-4F27-BB72-7FE65DBDF94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75822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100282" tIns="50141" rIns="100282" bIns="50141" rtlCol="0"/>
          <a:lstStyle>
            <a:lvl1pPr algn="r">
              <a:defRPr sz="1300" smtClean="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090490E-6772-4644-827C-BE6023992F71}" type="datetimeFigureOut">
              <a:rPr lang="pl-PL"/>
              <a:pPr>
                <a:defRPr/>
              </a:pPr>
              <a:t>2018-09-21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0282" tIns="50141" rIns="100282" bIns="50141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100282" tIns="50141" rIns="100282" bIns="50141" rtlCol="0"/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pl-PL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100282" tIns="50141" rIns="100282" bIns="50141" rtlCol="0" anchor="b"/>
          <a:lstStyle>
            <a:lvl1pPr algn="l">
              <a:defRPr sz="13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100282" tIns="50141" rIns="100282" bIns="5014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5959565-85A6-41F1-98DC-457629D622F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528327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59565-85A6-41F1-98DC-457629D622F0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46583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59565-85A6-41F1-98DC-457629D622F0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93067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59565-85A6-41F1-98DC-457629D622F0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1267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59565-85A6-41F1-98DC-457629D622F0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18464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59565-85A6-41F1-98DC-457629D622F0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83727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Należy zaprezentować nasze</a:t>
            </a:r>
            <a:r>
              <a:rPr lang="pl-PL" baseline="0" dirty="0" smtClean="0"/>
              <a:t> zbiory i zachęcić do korzystania na miejscu i przez </a:t>
            </a:r>
            <a:r>
              <a:rPr lang="pl-PL" baseline="0" dirty="0" err="1" smtClean="0"/>
              <a:t>proxy</a:t>
            </a:r>
            <a:r>
              <a:rPr lang="pl-PL" baseline="0" dirty="0" smtClean="0"/>
              <a:t>: mamy </a:t>
            </a:r>
            <a:r>
              <a:rPr lang="pl-PL" dirty="0" smtClean="0"/>
              <a:t>ponad milion e-książek, ponad 60 tysięcy e-czasopism i 100 baz danych.</a:t>
            </a:r>
            <a:br>
              <a:rPr lang="pl-PL" dirty="0" smtClean="0"/>
            </a:br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59565-85A6-41F1-98DC-457629D622F0}" type="slidenum">
              <a:rPr lang="pl-PL" altLang="pl-PL" smtClean="0"/>
              <a:pPr/>
              <a:t>26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25521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ytuł 1"/>
          <p:cNvSpPr txBox="1">
            <a:spLocks/>
          </p:cNvSpPr>
          <p:nvPr/>
        </p:nvSpPr>
        <p:spPr bwMode="auto">
          <a:xfrm>
            <a:off x="290513" y="2420938"/>
            <a:ext cx="8640762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endParaRPr lang="pl-PL" kern="0" dirty="0"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951538"/>
            <a:ext cx="10795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Symbol zastępczy obrazu 2"/>
          <p:cNvSpPr>
            <a:spLocks noGrp="1"/>
          </p:cNvSpPr>
          <p:nvPr>
            <p:ph type="pic" idx="1"/>
          </p:nvPr>
        </p:nvSpPr>
        <p:spPr>
          <a:xfrm>
            <a:off x="1403648" y="1988840"/>
            <a:ext cx="7614402" cy="47525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 dirty="0"/>
          </a:p>
        </p:txBody>
      </p:sp>
      <p:sp>
        <p:nvSpPr>
          <p:cNvPr id="9" name="Symbol zastępczy tekstu 2"/>
          <p:cNvSpPr>
            <a:spLocks noGrp="1"/>
          </p:cNvSpPr>
          <p:nvPr>
            <p:ph type="body" idx="11"/>
          </p:nvPr>
        </p:nvSpPr>
        <p:spPr>
          <a:xfrm>
            <a:off x="1403648" y="116632"/>
            <a:ext cx="7614402" cy="1728192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54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99549587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307D5AE3-8A77-4778-A0BC-BC652ABB3D8E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116632"/>
            <a:ext cx="2407096" cy="6696744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55576" y="116632"/>
            <a:ext cx="5721424" cy="66967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2053130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951538"/>
            <a:ext cx="10795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ymbol zastępczy tekstu 2"/>
          <p:cNvSpPr>
            <a:spLocks noGrp="1"/>
          </p:cNvSpPr>
          <p:nvPr>
            <p:ph type="body" idx="10"/>
          </p:nvPr>
        </p:nvSpPr>
        <p:spPr>
          <a:xfrm>
            <a:off x="4704169" y="2492896"/>
            <a:ext cx="4313881" cy="1152128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Symbol zastępczy obrazu 2"/>
          <p:cNvSpPr>
            <a:spLocks noGrp="1"/>
          </p:cNvSpPr>
          <p:nvPr>
            <p:ph type="pic" idx="1"/>
          </p:nvPr>
        </p:nvSpPr>
        <p:spPr>
          <a:xfrm>
            <a:off x="1403648" y="116632"/>
            <a:ext cx="3168352" cy="66247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/>
          </a:p>
        </p:txBody>
      </p:sp>
      <p:sp>
        <p:nvSpPr>
          <p:cNvPr id="10" name="Symbol zastępczy tekstu 2"/>
          <p:cNvSpPr>
            <a:spLocks noGrp="1"/>
          </p:cNvSpPr>
          <p:nvPr>
            <p:ph type="body" idx="11"/>
          </p:nvPr>
        </p:nvSpPr>
        <p:spPr>
          <a:xfrm>
            <a:off x="4704169" y="116632"/>
            <a:ext cx="4313881" cy="2232248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Symbol zastępczy zawartości 2"/>
          <p:cNvSpPr>
            <a:spLocks noGrp="1"/>
          </p:cNvSpPr>
          <p:nvPr>
            <p:ph sz="half" idx="12"/>
          </p:nvPr>
        </p:nvSpPr>
        <p:spPr>
          <a:xfrm>
            <a:off x="4704169" y="3861048"/>
            <a:ext cx="4313882" cy="2880320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3299273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06449A3C-CB05-42B7-9CD4-5BAEB81004EF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Symbol zastępczy zawartości 2"/>
          <p:cNvSpPr>
            <a:spLocks noGrp="1"/>
          </p:cNvSpPr>
          <p:nvPr>
            <p:ph sz="half" idx="1"/>
          </p:nvPr>
        </p:nvSpPr>
        <p:spPr>
          <a:xfrm>
            <a:off x="755575" y="1556792"/>
            <a:ext cx="8262476" cy="5256584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8" name="Symbol zastępczy tekstu 2"/>
          <p:cNvSpPr>
            <a:spLocks noGrp="1"/>
          </p:cNvSpPr>
          <p:nvPr>
            <p:ph type="body" idx="10"/>
          </p:nvPr>
        </p:nvSpPr>
        <p:spPr>
          <a:xfrm>
            <a:off x="755575" y="116632"/>
            <a:ext cx="8284723" cy="50405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Symbol zastępczy tekstu 2"/>
          <p:cNvSpPr>
            <a:spLocks noGrp="1"/>
          </p:cNvSpPr>
          <p:nvPr>
            <p:ph type="body" idx="11"/>
          </p:nvPr>
        </p:nvSpPr>
        <p:spPr>
          <a:xfrm>
            <a:off x="755575" y="620688"/>
            <a:ext cx="8284724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8479459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F9BC7464-973B-4303-9E2B-A0184DC8ECA9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Symbol zastępczy obrazu 2"/>
          <p:cNvSpPr>
            <a:spLocks noGrp="1"/>
          </p:cNvSpPr>
          <p:nvPr>
            <p:ph type="pic" idx="1"/>
          </p:nvPr>
        </p:nvSpPr>
        <p:spPr>
          <a:xfrm>
            <a:off x="755575" y="1844823"/>
            <a:ext cx="3672409" cy="49685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 dirty="0"/>
          </a:p>
        </p:txBody>
      </p:sp>
      <p:sp>
        <p:nvSpPr>
          <p:cNvPr id="9" name="Symbol zastępczy zawartości 2"/>
          <p:cNvSpPr>
            <a:spLocks noGrp="1"/>
          </p:cNvSpPr>
          <p:nvPr>
            <p:ph idx="11"/>
          </p:nvPr>
        </p:nvSpPr>
        <p:spPr>
          <a:xfrm>
            <a:off x="4571428" y="1844823"/>
            <a:ext cx="4465067" cy="496855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4" name="Symbol zastępczy tekstu 2"/>
          <p:cNvSpPr>
            <a:spLocks noGrp="1"/>
          </p:cNvSpPr>
          <p:nvPr>
            <p:ph type="body" idx="12"/>
          </p:nvPr>
        </p:nvSpPr>
        <p:spPr>
          <a:xfrm>
            <a:off x="755575" y="116632"/>
            <a:ext cx="8262475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5" name="Symbol zastępczy tekstu 2"/>
          <p:cNvSpPr>
            <a:spLocks noGrp="1"/>
          </p:cNvSpPr>
          <p:nvPr>
            <p:ph type="body" idx="10"/>
          </p:nvPr>
        </p:nvSpPr>
        <p:spPr>
          <a:xfrm>
            <a:off x="755575" y="1120625"/>
            <a:ext cx="8280920" cy="508175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12629899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6E0C48F2-1F3E-42CB-A732-4B3965D441FE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755575" y="1628800"/>
            <a:ext cx="4032449" cy="5112567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sz="half" idx="11"/>
          </p:nvPr>
        </p:nvSpPr>
        <p:spPr>
          <a:xfrm>
            <a:off x="4932040" y="1628801"/>
            <a:ext cx="4108259" cy="5112566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2" name="Symbol zastępczy tekstu 2"/>
          <p:cNvSpPr>
            <a:spLocks noGrp="1"/>
          </p:cNvSpPr>
          <p:nvPr>
            <p:ph type="body" idx="10"/>
          </p:nvPr>
        </p:nvSpPr>
        <p:spPr>
          <a:xfrm>
            <a:off x="755575" y="44624"/>
            <a:ext cx="8284723" cy="50405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3" name="Symbol zastępczy tekstu 2"/>
          <p:cNvSpPr>
            <a:spLocks noGrp="1"/>
          </p:cNvSpPr>
          <p:nvPr>
            <p:ph type="body" idx="12"/>
          </p:nvPr>
        </p:nvSpPr>
        <p:spPr>
          <a:xfrm>
            <a:off x="755575" y="548680"/>
            <a:ext cx="8284724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45711490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69783A02-2816-4ABB-A151-E36A233E141F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Symbol zastępczy zawartości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4050414" cy="5184575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2" name="Symbol zastępczy zawartości 2"/>
          <p:cNvSpPr>
            <a:spLocks noGrp="1"/>
          </p:cNvSpPr>
          <p:nvPr>
            <p:ph sz="half" idx="11"/>
          </p:nvPr>
        </p:nvSpPr>
        <p:spPr>
          <a:xfrm>
            <a:off x="5004048" y="1628800"/>
            <a:ext cx="4050414" cy="5184575"/>
          </a:xfrm>
        </p:spPr>
        <p:txBody>
          <a:bodyPr lIns="0" rIns="0"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16" name="Symbol zastępczy tekstu 2"/>
          <p:cNvSpPr>
            <a:spLocks noGrp="1"/>
          </p:cNvSpPr>
          <p:nvPr>
            <p:ph type="body" idx="12"/>
          </p:nvPr>
        </p:nvSpPr>
        <p:spPr>
          <a:xfrm>
            <a:off x="755575" y="116632"/>
            <a:ext cx="8262475" cy="864096"/>
          </a:xfrm>
        </p:spPr>
        <p:txBody>
          <a:bodyPr lIns="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4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7" name="Symbol zastępczy tekstu 2"/>
          <p:cNvSpPr>
            <a:spLocks noGrp="1"/>
          </p:cNvSpPr>
          <p:nvPr>
            <p:ph type="body" idx="10"/>
          </p:nvPr>
        </p:nvSpPr>
        <p:spPr>
          <a:xfrm>
            <a:off x="755576" y="1120625"/>
            <a:ext cx="4050414" cy="508175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9" name="Symbol zastępczy tekstu 2"/>
          <p:cNvSpPr>
            <a:spLocks noGrp="1"/>
          </p:cNvSpPr>
          <p:nvPr>
            <p:ph type="body" idx="13"/>
          </p:nvPr>
        </p:nvSpPr>
        <p:spPr>
          <a:xfrm>
            <a:off x="5004048" y="1120625"/>
            <a:ext cx="4050414" cy="508175"/>
          </a:xfrm>
          <a:solidFill>
            <a:srgbClr val="C00000"/>
          </a:solidFill>
        </p:spPr>
        <p:txBody>
          <a:bodyPr lIns="108000" rIns="108000"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7910271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1429698C-0AD4-4BA4-8468-793C4F319F4A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3312368" cy="13184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39952" y="116632"/>
            <a:ext cx="4896544" cy="66247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3568" y="1435100"/>
            <a:ext cx="3312368" cy="53062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8529782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30D188C8-7F32-452A-AFCF-767A59A89017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53952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755576" y="283"/>
            <a:ext cx="8388046" cy="47272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smtClean="0"/>
              <a:t>Kliknij ikonę, aby dodać obraz</a:t>
            </a:r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253952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633185301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>
            <a:spLocks noChangeArrowheads="1"/>
          </p:cNvSpPr>
          <p:nvPr/>
        </p:nvSpPr>
        <p:spPr bwMode="auto">
          <a:xfrm>
            <a:off x="0" y="6546850"/>
            <a:ext cx="611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AA134567-6631-48FB-9B20-503A0C6D9CC7}" type="slidenum">
              <a:rPr lang="pl-PL" altLang="pl-PL" sz="1000">
                <a:solidFill>
                  <a:schemeClr val="bg1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pl-PL" altLang="pl-PL" sz="100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8280920" cy="1548656"/>
          </a:xfrm>
        </p:spPr>
        <p:txBody>
          <a:bodyPr/>
          <a:lstStyle>
            <a:lvl1pPr>
              <a:defRPr b="0"/>
            </a:lvl1pPr>
          </a:lstStyle>
          <a:p>
            <a:r>
              <a:rPr lang="pl-PL" smtClean="0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755576" y="1772816"/>
            <a:ext cx="8280920" cy="496855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6176407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07950" y="115888"/>
            <a:ext cx="8280400" cy="15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950" y="1773238"/>
            <a:ext cx="828040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ransition>
    <p:randomBar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0"/>
          </p:nvPr>
        </p:nvSpPr>
        <p:spPr>
          <a:xfrm>
            <a:off x="4670525" y="116632"/>
            <a:ext cx="4313881" cy="1152128"/>
          </a:xfrm>
        </p:spPr>
        <p:txBody>
          <a:bodyPr/>
          <a:lstStyle/>
          <a:p>
            <a:pPr algn="ctr"/>
            <a:r>
              <a:rPr lang="pl-PL" altLang="pl-PL" dirty="0" smtClean="0">
                <a:latin typeface="Cambria" panose="02040503050406030204" pitchFamily="18" charset="0"/>
              </a:rPr>
              <a:t>Biblioteka </a:t>
            </a:r>
            <a:r>
              <a:rPr lang="pl-PL" altLang="pl-PL" dirty="0">
                <a:latin typeface="Cambria" panose="02040503050406030204" pitchFamily="18" charset="0"/>
              </a:rPr>
              <a:t>Politechniki Wrocławskiej</a:t>
            </a:r>
            <a:endParaRPr lang="pl-PL" dirty="0"/>
          </a:p>
        </p:txBody>
      </p:sp>
      <p:pic>
        <p:nvPicPr>
          <p:cNvPr id="6" name="Symbol zastępczy obrazu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9" r="34049"/>
          <a:stretch>
            <a:fillRect/>
          </a:stretch>
        </p:blipFill>
        <p:spPr/>
      </p:pic>
      <p:sp>
        <p:nvSpPr>
          <p:cNvPr id="5" name="Symbol zastępczy zawartości 4"/>
          <p:cNvSpPr>
            <a:spLocks noGrp="1"/>
          </p:cNvSpPr>
          <p:nvPr>
            <p:ph sz="half" idx="12"/>
          </p:nvPr>
        </p:nvSpPr>
        <p:spPr>
          <a:xfrm>
            <a:off x="4704169" y="2708920"/>
            <a:ext cx="4313882" cy="4032448"/>
          </a:xfrm>
        </p:spPr>
        <p:txBody>
          <a:bodyPr/>
          <a:lstStyle/>
          <a:p>
            <a:pPr marL="0" indent="0" algn="ctr">
              <a:buNone/>
            </a:pPr>
            <a:r>
              <a:rPr lang="pl-PL" altLang="pl-PL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Szkolenie biblioteczne</a:t>
            </a:r>
            <a:br>
              <a:rPr lang="pl-PL" altLang="pl-PL" sz="3200" b="1" dirty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pl-PL" altLang="pl-PL" sz="3200" b="1" dirty="0">
                <a:solidFill>
                  <a:srgbClr val="C00000"/>
                </a:solidFill>
                <a:latin typeface="Cambria" panose="02040503050406030204" pitchFamily="18" charset="0"/>
              </a:rPr>
              <a:t>dla studentów I </a:t>
            </a:r>
            <a:r>
              <a:rPr lang="pl-PL" altLang="pl-PL" sz="32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roku</a:t>
            </a:r>
          </a:p>
          <a:p>
            <a:pPr marL="0" indent="0" algn="ctr">
              <a:buNone/>
            </a:pPr>
            <a:endParaRPr lang="pl-PL" altLang="pl-PL" sz="32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pl-PL" altLang="pl-PL" sz="32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pl-PL" altLang="pl-PL" sz="3200" b="1" dirty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pl-PL" altLang="pl-PL" sz="20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endParaRPr lang="pl-PL" altLang="pl-PL" sz="2000" b="1" dirty="0" smtClean="0">
              <a:latin typeface="Cambria" panose="02040503050406030204" pitchFamily="18" charset="0"/>
            </a:endParaRPr>
          </a:p>
          <a:p>
            <a:pPr marL="0" indent="0" algn="ctr">
              <a:buNone/>
            </a:pPr>
            <a:r>
              <a:rPr lang="pl-PL" altLang="pl-PL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rok akademicki 2018/2019</a:t>
            </a:r>
            <a:endParaRPr lang="pl-PL" altLang="pl-PL" sz="20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algn="ctr"/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859390117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>
          <a:xfrm>
            <a:off x="2254250" y="4800600"/>
            <a:ext cx="5486400" cy="566738"/>
          </a:xfrm>
        </p:spPr>
        <p:txBody>
          <a:bodyPr/>
          <a:lstStyle/>
          <a:p>
            <a:endParaRPr lang="pl-PL" altLang="pl-PL" smtClean="0"/>
          </a:p>
        </p:txBody>
      </p:sp>
      <p:pic>
        <p:nvPicPr>
          <p:cNvPr id="2" name="Symbol zastępczy obrazu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0" y="2204864"/>
            <a:ext cx="8280846" cy="3670257"/>
          </a:xfrm>
          <a:ln w="19050">
            <a:solidFill>
              <a:schemeClr val="bg1">
                <a:lumMod val="65000"/>
              </a:schemeClr>
            </a:solidFill>
          </a:ln>
        </p:spPr>
      </p:pic>
      <p:sp>
        <p:nvSpPr>
          <p:cNvPr id="3" name="pole tekstowe 2"/>
          <p:cNvSpPr txBox="1"/>
          <p:nvPr/>
        </p:nvSpPr>
        <p:spPr>
          <a:xfrm>
            <a:off x="971600" y="4046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2800" dirty="0" smtClean="0">
                <a:latin typeface="Cambria" panose="02040503050406030204" pitchFamily="18" charset="0"/>
              </a:rPr>
              <a:t>… którą można dowolnie rozwijać i zawężać …</a:t>
            </a:r>
            <a:endParaRPr lang="pl-PL" sz="2800" dirty="0"/>
          </a:p>
        </p:txBody>
      </p:sp>
      <p:sp>
        <p:nvSpPr>
          <p:cNvPr id="5" name="Strzałka w prawo 4"/>
          <p:cNvSpPr/>
          <p:nvPr/>
        </p:nvSpPr>
        <p:spPr>
          <a:xfrm>
            <a:off x="622607" y="2861502"/>
            <a:ext cx="576064" cy="288032"/>
          </a:xfrm>
          <a:prstGeom prst="rightArrow">
            <a:avLst>
              <a:gd name="adj1" fmla="val 35979"/>
              <a:gd name="adj2" fmla="val 9289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>
            <a:off x="630559" y="4912058"/>
            <a:ext cx="576064" cy="288032"/>
          </a:xfrm>
          <a:prstGeom prst="rightArrow">
            <a:avLst>
              <a:gd name="adj1" fmla="val 35979"/>
              <a:gd name="adj2" fmla="val 9289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418269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3600" dirty="0" smtClean="0">
                <a:latin typeface="Cambria" panose="02040503050406030204" pitchFamily="18" charset="0"/>
              </a:rPr>
              <a:t>Logowanie do systemu bibliotecznego</a:t>
            </a:r>
          </a:p>
        </p:txBody>
      </p:sp>
      <p:sp>
        <p:nvSpPr>
          <p:cNvPr id="15365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269132"/>
            <a:ext cx="8280400" cy="647700"/>
          </a:xfrm>
        </p:spPr>
        <p:txBody>
          <a:bodyPr/>
          <a:lstStyle/>
          <a:p>
            <a:endParaRPr lang="pl-PL" altLang="pl-PL" b="1" dirty="0" smtClean="0">
              <a:latin typeface="Cambria" panose="02040503050406030204" pitchFamily="18" charset="0"/>
            </a:endParaRPr>
          </a:p>
          <a:p>
            <a:r>
              <a:rPr lang="pl-PL" altLang="pl-PL" sz="2800" dirty="0" smtClean="0">
                <a:latin typeface="Cambria" panose="02040503050406030204" pitchFamily="18" charset="0"/>
              </a:rPr>
              <a:t>Tak jak do poczty studenckiej</a:t>
            </a:r>
          </a:p>
          <a:p>
            <a:endParaRPr lang="pl-PL" altLang="pl-PL" dirty="0" smtClean="0"/>
          </a:p>
        </p:txBody>
      </p:sp>
      <p:pic>
        <p:nvPicPr>
          <p:cNvPr id="17" name="Obraz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5" t="11006" r="48293" b="44366"/>
          <a:stretch/>
        </p:blipFill>
        <p:spPr bwMode="auto">
          <a:xfrm>
            <a:off x="2699792" y="3607203"/>
            <a:ext cx="3888432" cy="2233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755650" y="2213918"/>
            <a:ext cx="8532812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pl-PL" altLang="pl-PL" sz="2000" kern="0" dirty="0" smtClean="0">
                <a:latin typeface="Cambria" panose="02040503050406030204" pitchFamily="18" charset="0"/>
              </a:rPr>
              <a:t>login</a:t>
            </a:r>
            <a:r>
              <a:rPr lang="pl-PL" altLang="pl-PL" sz="2000" kern="0" dirty="0">
                <a:latin typeface="Cambria" panose="02040503050406030204" pitchFamily="18" charset="0"/>
              </a:rPr>
              <a:t>: nr </a:t>
            </a:r>
            <a:r>
              <a:rPr lang="pl-PL" altLang="pl-PL" sz="2000" kern="0" dirty="0" smtClean="0">
                <a:latin typeface="Cambria" panose="02040503050406030204" pitchFamily="18" charset="0"/>
              </a:rPr>
              <a:t>albumu</a:t>
            </a:r>
          </a:p>
          <a:p>
            <a:r>
              <a:rPr lang="pl-PL" altLang="pl-PL" sz="2000" kern="0" dirty="0" smtClean="0">
                <a:latin typeface="Cambria" panose="02040503050406030204" pitchFamily="18" charset="0"/>
              </a:rPr>
              <a:t>hasło: takie jak do poczty studenckiej</a:t>
            </a:r>
            <a:endParaRPr lang="pl-PL" altLang="pl-PL" sz="2000" kern="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568352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996984"/>
            <a:ext cx="8388350" cy="3270548"/>
          </a:xfrm>
          <a:ln w="19050">
            <a:solidFill>
              <a:schemeClr val="bg1">
                <a:lumMod val="65000"/>
              </a:schemeClr>
            </a:solidFill>
          </a:ln>
        </p:spPr>
      </p:pic>
      <p:sp>
        <p:nvSpPr>
          <p:cNvPr id="3" name="pole tekstowe 2"/>
          <p:cNvSpPr txBox="1"/>
          <p:nvPr/>
        </p:nvSpPr>
        <p:spPr>
          <a:xfrm>
            <a:off x="971600" y="4046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2800" dirty="0" smtClean="0">
                <a:latin typeface="Cambria" panose="02040503050406030204" pitchFamily="18" charset="0"/>
              </a:rPr>
              <a:t>… teraz </a:t>
            </a:r>
            <a:r>
              <a:rPr lang="pl-PL" altLang="pl-PL" sz="2800" dirty="0">
                <a:latin typeface="Cambria" panose="02040503050406030204" pitchFamily="18" charset="0"/>
              </a:rPr>
              <a:t>wystarczy złożyć zamówienie…</a:t>
            </a:r>
            <a:endParaRPr lang="pl-PL" sz="2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521" r="43304" b="57486"/>
          <a:stretch/>
        </p:blipFill>
        <p:spPr>
          <a:xfrm>
            <a:off x="1691680" y="4365104"/>
            <a:ext cx="5184000" cy="2160000"/>
          </a:xfrm>
          <a:prstGeom prst="rect">
            <a:avLst/>
          </a:prstGeom>
          <a:ln w="19050">
            <a:solidFill>
              <a:schemeClr val="bg1">
                <a:lumMod val="65000"/>
              </a:schemeClr>
            </a:solidFill>
          </a:ln>
        </p:spPr>
      </p:pic>
      <p:sp>
        <p:nvSpPr>
          <p:cNvPr id="8" name="Strzałka w prawo 7"/>
          <p:cNvSpPr/>
          <p:nvPr/>
        </p:nvSpPr>
        <p:spPr>
          <a:xfrm>
            <a:off x="7735564" y="2933404"/>
            <a:ext cx="576064" cy="288032"/>
          </a:xfrm>
          <a:prstGeom prst="rightArrow">
            <a:avLst>
              <a:gd name="adj1" fmla="val 35979"/>
              <a:gd name="adj2" fmla="val 9289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4355976" y="5647076"/>
            <a:ext cx="720080" cy="360040"/>
          </a:xfrm>
          <a:prstGeom prst="rightArrow">
            <a:avLst>
              <a:gd name="adj1" fmla="val 49969"/>
              <a:gd name="adj2" fmla="val 100862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5746318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1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4" b="57521"/>
          <a:stretch/>
        </p:blipFill>
        <p:spPr>
          <a:xfrm>
            <a:off x="933210" y="2333624"/>
            <a:ext cx="7555571" cy="1383407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971600" y="404664"/>
            <a:ext cx="75608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2800" dirty="0" smtClean="0">
                <a:latin typeface="Cambria" panose="02040503050406030204" pitchFamily="18" charset="0"/>
              </a:rPr>
              <a:t>…zamówienie </a:t>
            </a:r>
            <a:r>
              <a:rPr lang="pl-PL" altLang="pl-PL" sz="2800" dirty="0">
                <a:latin typeface="Cambria" panose="02040503050406030204" pitchFamily="18" charset="0"/>
              </a:rPr>
              <a:t>zostało już zarejestrowane,</a:t>
            </a:r>
            <a:br>
              <a:rPr lang="pl-PL" altLang="pl-PL" sz="2800" dirty="0">
                <a:latin typeface="Cambria" panose="02040503050406030204" pitchFamily="18" charset="0"/>
              </a:rPr>
            </a:br>
            <a:r>
              <a:rPr lang="pl-PL" altLang="pl-PL" sz="2800" dirty="0">
                <a:latin typeface="Cambria" panose="02040503050406030204" pitchFamily="18" charset="0"/>
              </a:rPr>
              <a:t> sprawdź kiedy możesz je odebrać…</a:t>
            </a:r>
            <a:endParaRPr lang="pl-PL" sz="28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18" b="57085"/>
          <a:stretch/>
        </p:blipFill>
        <p:spPr>
          <a:xfrm>
            <a:off x="933209" y="4210050"/>
            <a:ext cx="7555571" cy="1451198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5" name="Strzałka w prawo 4"/>
          <p:cNvSpPr/>
          <p:nvPr/>
        </p:nvSpPr>
        <p:spPr>
          <a:xfrm rot="16200000">
            <a:off x="6998786" y="3208387"/>
            <a:ext cx="648071" cy="369218"/>
          </a:xfrm>
          <a:prstGeom prst="rightArrow">
            <a:avLst>
              <a:gd name="adj1" fmla="val 41744"/>
              <a:gd name="adj2" fmla="val 8395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 rot="16200000">
            <a:off x="6651054" y="5157192"/>
            <a:ext cx="720080" cy="288032"/>
          </a:xfrm>
          <a:prstGeom prst="rightArrow">
            <a:avLst>
              <a:gd name="adj1" fmla="val 50000"/>
              <a:gd name="adj2" fmla="val 9709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895105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3600" dirty="0">
                <a:latin typeface="Cambria" panose="02040503050406030204" pitchFamily="18" charset="0"/>
              </a:rPr>
              <a:t>Pilnuj terminu odbioru książek</a:t>
            </a:r>
            <a:r>
              <a:rPr lang="pl-PL" altLang="pl-PL" sz="3600" dirty="0" smtClean="0">
                <a:latin typeface="Cambria" panose="02040503050406030204" pitchFamily="18" charset="0"/>
              </a:rPr>
              <a:t>!</a:t>
            </a:r>
            <a:endParaRPr lang="pl-PL" altLang="pl-PL" sz="3600" dirty="0"/>
          </a:p>
        </p:txBody>
      </p:sp>
      <p:sp>
        <p:nvSpPr>
          <p:cNvPr id="15365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120775"/>
            <a:ext cx="8280400" cy="508000"/>
          </a:xfrm>
        </p:spPr>
        <p:txBody>
          <a:bodyPr/>
          <a:lstStyle/>
          <a:p>
            <a:r>
              <a:rPr lang="pl-PL" altLang="pl-PL" b="1" dirty="0" smtClean="0"/>
              <a:t>UWAGA: w Bibliotekach Tematycznych obowiązują różne godziny pracy</a:t>
            </a:r>
          </a:p>
        </p:txBody>
      </p:sp>
      <p:graphicFrame>
        <p:nvGraphicFramePr>
          <p:cNvPr id="7" name="Group 172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146033432"/>
              </p:ext>
            </p:extLst>
          </p:nvPr>
        </p:nvGraphicFramePr>
        <p:xfrm>
          <a:off x="971550" y="2205038"/>
          <a:ext cx="3671888" cy="3846588"/>
        </p:xfrm>
        <a:graphic>
          <a:graphicData uri="http://schemas.openxmlformats.org/drawingml/2006/table">
            <a:tbl>
              <a:tblPr/>
              <a:tblGrid>
                <a:gridCol w="1778000"/>
                <a:gridCol w="1893888"/>
              </a:tblGrid>
              <a:tr h="719906">
                <a:tc gridSpan="2"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Terminy odbioru książek zamówionych </a:t>
                      </a:r>
                      <a:br>
                        <a:rPr kumimoji="0" lang="pl-PL" alt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do Wypożyczalni Głównej *</a:t>
                      </a:r>
                      <a:endParaRPr kumimoji="0" lang="pl-PL" altLang="pl-P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3268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Dzień zamówienia</a:t>
                      </a:r>
                      <a:endParaRPr kumimoji="0" lang="pl-PL" altLang="pl-P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Ostatni dzień odbioru</a:t>
                      </a:r>
                      <a:endParaRPr kumimoji="0" lang="pl-PL" altLang="pl-P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poniedziałek 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środa do 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00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95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wtorek 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czwartek do 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00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95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środa 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piątek do 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00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79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czwartek </a:t>
                      </a:r>
                      <a:endParaRPr kumimoji="0" lang="pl-PL" alt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sobota do 14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111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piątek </a:t>
                      </a:r>
                      <a:endParaRPr kumimoji="0" lang="pl-PL" alt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poniedziałek do 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00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095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sobota </a:t>
                      </a:r>
                      <a:endParaRPr kumimoji="0" lang="pl-PL" alt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wtorek do 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00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81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niedziela 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środa do 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00</a:t>
                      </a:r>
                      <a:endParaRPr kumimoji="0" lang="pl-PL" altLang="pl-PL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296193"/>
              </p:ext>
            </p:extLst>
          </p:nvPr>
        </p:nvGraphicFramePr>
        <p:xfrm>
          <a:off x="4860032" y="2220293"/>
          <a:ext cx="3671888" cy="3831334"/>
        </p:xfrm>
        <a:graphic>
          <a:graphicData uri="http://schemas.openxmlformats.org/drawingml/2006/table">
            <a:tbl>
              <a:tblPr/>
              <a:tblGrid>
                <a:gridCol w="2003272"/>
                <a:gridCol w="1668616"/>
              </a:tblGrid>
              <a:tr h="709506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Terminy odbioru książek zamówionych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Do Czytelni Głównej</a:t>
                      </a:r>
                      <a:endParaRPr kumimoji="0" lang="pl-PL" altLang="pl-PL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3056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Godzina zamówienia</a:t>
                      </a:r>
                      <a:endParaRPr kumimoji="0" lang="pl-PL" altLang="pl-P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b="1" dirty="0" smtClean="0"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Odbiór</a:t>
                      </a:r>
                      <a:endParaRPr lang="pl-PL" sz="800" b="1" dirty="0">
                        <a:latin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779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do godz. 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 (sobota do godz. 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dzień zamówienia</a:t>
                      </a: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1334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po godz. 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17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</a:b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(sobota po godz. 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14</a:t>
                      </a:r>
                      <a:r>
                        <a:rPr kumimoji="0" lang="pl-PL" altLang="pl-PL" sz="12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cs typeface="Arial" panose="020B0604020202020204" pitchFamily="34" charset="0"/>
                        </a:rPr>
                        <a:t>kolejny dzień pracy Czytelni po dniu zamówienia</a:t>
                      </a:r>
                    </a:p>
                  </a:txBody>
                  <a:tcPr marL="9526" marR="9526" marT="9529" marB="0" anchor="ctr" horzOverflow="overflow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pole tekstowe 1"/>
          <p:cNvSpPr txBox="1"/>
          <p:nvPr/>
        </p:nvSpPr>
        <p:spPr>
          <a:xfrm>
            <a:off x="971550" y="6433591"/>
            <a:ext cx="7560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latin typeface="Cambria" panose="02040503050406030204" pitchFamily="18" charset="0"/>
              </a:rPr>
              <a:t>* Na początku roku akademickiego oraz w czasie sesji godziny otwarcia są wydłużone.</a:t>
            </a:r>
          </a:p>
        </p:txBody>
      </p:sp>
    </p:spTree>
    <p:extLst>
      <p:ext uri="{BB962C8B-B14F-4D97-AF65-F5344CB8AC3E}">
        <p14:creationId xmlns:p14="http://schemas.microsoft.com/office/powerpoint/2010/main" val="3777393271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3600" dirty="0" smtClean="0">
                <a:latin typeface="Cambria" panose="02040503050406030204" pitchFamily="18" charset="0"/>
              </a:rPr>
              <a:t>Pamiętaj o tym, że:</a:t>
            </a:r>
          </a:p>
        </p:txBody>
      </p:sp>
      <p:sp>
        <p:nvSpPr>
          <p:cNvPr id="15365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120775"/>
            <a:ext cx="8280400" cy="508000"/>
          </a:xfrm>
        </p:spPr>
        <p:txBody>
          <a:bodyPr/>
          <a:lstStyle/>
          <a:p>
            <a:endParaRPr lang="pl-PL" altLang="pl-PL" dirty="0" smtClean="0"/>
          </a:p>
        </p:txBody>
      </p:sp>
      <p:grpSp>
        <p:nvGrpSpPr>
          <p:cNvPr id="6" name="Grupa 4"/>
          <p:cNvGrpSpPr>
            <a:grpSpLocks/>
          </p:cNvGrpSpPr>
          <p:nvPr/>
        </p:nvGrpSpPr>
        <p:grpSpPr bwMode="auto">
          <a:xfrm>
            <a:off x="1691680" y="1928813"/>
            <a:ext cx="6408738" cy="908050"/>
            <a:chOff x="0" y="0"/>
            <a:chExt cx="6408712" cy="909035"/>
          </a:xfrm>
        </p:grpSpPr>
        <p:sp>
          <p:nvSpPr>
            <p:cNvPr id="9" name="Prostokąt zaokrąglony 8"/>
            <p:cNvSpPr/>
            <p:nvPr/>
          </p:nvSpPr>
          <p:spPr>
            <a:xfrm>
              <a:off x="0" y="0"/>
              <a:ext cx="6408712" cy="909035"/>
            </a:xfrm>
            <a:prstGeom prst="roundRect">
              <a:avLst/>
            </a:prstGeom>
            <a:solidFill>
              <a:srgbClr val="A7190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Prostokąt 9"/>
            <p:cNvSpPr/>
            <p:nvPr/>
          </p:nvSpPr>
          <p:spPr>
            <a:xfrm>
              <a:off x="44450" y="44498"/>
              <a:ext cx="6319812" cy="820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4770" tIns="64770" rIns="64770" bIns="64770" spcCol="1270" anchor="ctr"/>
            <a:lstStyle/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l-PL" sz="1700" dirty="0">
                  <a:latin typeface="Cambria" pitchFamily="18" charset="0"/>
                </a:rPr>
                <a:t>Zamówione książki może odebrać jedynie właściciel konta</a:t>
              </a:r>
            </a:p>
          </p:txBody>
        </p:sp>
      </p:grpSp>
      <p:grpSp>
        <p:nvGrpSpPr>
          <p:cNvPr id="11" name="Grupa 5"/>
          <p:cNvGrpSpPr>
            <a:grpSpLocks/>
          </p:cNvGrpSpPr>
          <p:nvPr/>
        </p:nvGrpSpPr>
        <p:grpSpPr bwMode="auto">
          <a:xfrm>
            <a:off x="1691680" y="2879725"/>
            <a:ext cx="6408738" cy="909638"/>
            <a:chOff x="0" y="841324"/>
            <a:chExt cx="6408712" cy="909035"/>
          </a:xfrm>
        </p:grpSpPr>
        <p:sp>
          <p:nvSpPr>
            <p:cNvPr id="12" name="Prostokąt zaokrąglony 11"/>
            <p:cNvSpPr/>
            <p:nvPr/>
          </p:nvSpPr>
          <p:spPr>
            <a:xfrm>
              <a:off x="0" y="841324"/>
              <a:ext cx="6408712" cy="909035"/>
            </a:xfrm>
            <a:prstGeom prst="roundRect">
              <a:avLst/>
            </a:prstGeom>
            <a:solidFill>
              <a:srgbClr val="A7190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Prostokąt 12"/>
            <p:cNvSpPr/>
            <p:nvPr/>
          </p:nvSpPr>
          <p:spPr>
            <a:xfrm>
              <a:off x="44450" y="885745"/>
              <a:ext cx="6319812" cy="8201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4770" tIns="64770" rIns="64770" bIns="64770" spcCol="1270" anchor="ctr"/>
            <a:lstStyle/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l-PL" sz="1700" dirty="0">
                  <a:latin typeface="Cambria" pitchFamily="18" charset="0"/>
                </a:rPr>
                <a:t>Zamówienie złożone </a:t>
              </a:r>
              <a:r>
                <a:rPr lang="pl-PL" sz="1700" dirty="0" smtClean="0">
                  <a:latin typeface="Cambria" pitchFamily="18" charset="0"/>
                </a:rPr>
                <a:t>pół godziny przed zamknięciem Biblioteki będzie </a:t>
              </a:r>
              <a:r>
                <a:rPr lang="pl-PL" sz="1700" dirty="0">
                  <a:latin typeface="Cambria" pitchFamily="18" charset="0"/>
                </a:rPr>
                <a:t>zrealizowane następnego dnia</a:t>
              </a:r>
            </a:p>
          </p:txBody>
        </p:sp>
      </p:grpSp>
      <p:grpSp>
        <p:nvGrpSpPr>
          <p:cNvPr id="14" name="Grupa 6"/>
          <p:cNvGrpSpPr>
            <a:grpSpLocks/>
          </p:cNvGrpSpPr>
          <p:nvPr/>
        </p:nvGrpSpPr>
        <p:grpSpPr bwMode="auto">
          <a:xfrm>
            <a:off x="1691680" y="3838575"/>
            <a:ext cx="6408738" cy="909638"/>
            <a:chOff x="0" y="1799320"/>
            <a:chExt cx="6408712" cy="909035"/>
          </a:xfrm>
        </p:grpSpPr>
        <p:sp>
          <p:nvSpPr>
            <p:cNvPr id="15" name="Prostokąt zaokrąglony 14"/>
            <p:cNvSpPr/>
            <p:nvPr/>
          </p:nvSpPr>
          <p:spPr>
            <a:xfrm>
              <a:off x="0" y="1799320"/>
              <a:ext cx="6408712" cy="909035"/>
            </a:xfrm>
            <a:prstGeom prst="roundRect">
              <a:avLst/>
            </a:prstGeom>
            <a:solidFill>
              <a:srgbClr val="A7190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Prostokąt 15"/>
            <p:cNvSpPr/>
            <p:nvPr/>
          </p:nvSpPr>
          <p:spPr>
            <a:xfrm>
              <a:off x="44450" y="1843741"/>
              <a:ext cx="6319812" cy="8201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4770" tIns="64770" rIns="64770" bIns="64770" anchor="ctr"/>
            <a:lstStyle>
              <a:lvl1pPr defTabSz="75565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556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5565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5565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5565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l-PL" altLang="pl-PL" sz="1700" dirty="0" smtClean="0">
                  <a:solidFill>
                    <a:srgbClr val="FFFFFF"/>
                  </a:solidFill>
                  <a:latin typeface="Cambria" pitchFamily="18" charset="0"/>
                </a:rPr>
                <a:t>Nieodebranie książek w terminie spowoduje </a:t>
              </a:r>
              <a:br>
                <a:rPr lang="pl-PL" altLang="pl-PL" sz="1700" dirty="0" smtClean="0">
                  <a:solidFill>
                    <a:srgbClr val="FFFFFF"/>
                  </a:solidFill>
                  <a:latin typeface="Cambria" pitchFamily="18" charset="0"/>
                </a:rPr>
              </a:br>
              <a:r>
                <a:rPr lang="pl-PL" altLang="pl-PL" sz="1700" dirty="0" smtClean="0">
                  <a:solidFill>
                    <a:srgbClr val="FFFFFF"/>
                  </a:solidFill>
                  <a:latin typeface="Cambria" pitchFamily="18" charset="0"/>
                </a:rPr>
                <a:t>zablokowanie  konta użytkownika</a:t>
              </a:r>
            </a:p>
          </p:txBody>
        </p:sp>
      </p:grpSp>
      <p:grpSp>
        <p:nvGrpSpPr>
          <p:cNvPr id="17" name="Grupa 7"/>
          <p:cNvGrpSpPr>
            <a:grpSpLocks/>
          </p:cNvGrpSpPr>
          <p:nvPr/>
        </p:nvGrpSpPr>
        <p:grpSpPr bwMode="auto">
          <a:xfrm>
            <a:off x="1691680" y="4795838"/>
            <a:ext cx="6408738" cy="909637"/>
            <a:chOff x="0" y="2757315"/>
            <a:chExt cx="6408712" cy="909035"/>
          </a:xfrm>
        </p:grpSpPr>
        <p:sp>
          <p:nvSpPr>
            <p:cNvPr id="18" name="Prostokąt zaokrąglony 17"/>
            <p:cNvSpPr/>
            <p:nvPr/>
          </p:nvSpPr>
          <p:spPr>
            <a:xfrm>
              <a:off x="0" y="2757315"/>
              <a:ext cx="6408712" cy="909035"/>
            </a:xfrm>
            <a:prstGeom prst="roundRect">
              <a:avLst/>
            </a:prstGeom>
            <a:solidFill>
              <a:srgbClr val="A7190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Prostokąt 18"/>
            <p:cNvSpPr/>
            <p:nvPr/>
          </p:nvSpPr>
          <p:spPr>
            <a:xfrm>
              <a:off x="44450" y="2801736"/>
              <a:ext cx="6319812" cy="8201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4770" tIns="64770" rIns="64770" bIns="64770" spcCol="1270" anchor="ctr"/>
            <a:lstStyle/>
            <a:p>
              <a:pPr algn="ctr" defTabSz="75565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l-PL" sz="1700" dirty="0">
                  <a:latin typeface="Cambria" pitchFamily="18" charset="0"/>
                </a:rPr>
                <a:t>W celu odblokowania należy zgłosić się osobiście z legitymacją studencką do Wypożyczalni Głównej lub </a:t>
              </a:r>
              <a:r>
                <a:rPr lang="pl-PL" sz="1700" dirty="0" smtClean="0">
                  <a:latin typeface="Cambria" pitchFamily="18" charset="0"/>
                </a:rPr>
                <a:t>Biblioteki Tematycznej</a:t>
              </a:r>
              <a:endParaRPr lang="pl-PL" sz="1700" dirty="0">
                <a:latin typeface="Cambria" pitchFamily="18" charset="0"/>
              </a:endParaRPr>
            </a:p>
          </p:txBody>
        </p:sp>
      </p:grpSp>
      <p:grpSp>
        <p:nvGrpSpPr>
          <p:cNvPr id="20" name="Grupa 8"/>
          <p:cNvGrpSpPr>
            <a:grpSpLocks/>
          </p:cNvGrpSpPr>
          <p:nvPr/>
        </p:nvGrpSpPr>
        <p:grpSpPr bwMode="auto">
          <a:xfrm>
            <a:off x="1691680" y="5754688"/>
            <a:ext cx="6408738" cy="908050"/>
            <a:chOff x="0" y="3715310"/>
            <a:chExt cx="6408712" cy="909035"/>
          </a:xfrm>
        </p:grpSpPr>
        <p:sp>
          <p:nvSpPr>
            <p:cNvPr id="21" name="Prostokąt zaokrąglony 20"/>
            <p:cNvSpPr/>
            <p:nvPr/>
          </p:nvSpPr>
          <p:spPr>
            <a:xfrm>
              <a:off x="0" y="3715310"/>
              <a:ext cx="6408712" cy="909035"/>
            </a:xfrm>
            <a:prstGeom prst="roundRect">
              <a:avLst/>
            </a:prstGeom>
            <a:solidFill>
              <a:srgbClr val="A7190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Prostokąt 21"/>
            <p:cNvSpPr/>
            <p:nvPr/>
          </p:nvSpPr>
          <p:spPr>
            <a:xfrm>
              <a:off x="44450" y="3759808"/>
              <a:ext cx="6319812" cy="8200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4770" tIns="64770" rIns="64770" bIns="64770" anchor="ctr"/>
            <a:lstStyle>
              <a:lvl1pPr defTabSz="75565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7556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75565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75565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75565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75565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l-PL" altLang="pl-PL" sz="1700" dirty="0" smtClean="0">
                  <a:solidFill>
                    <a:srgbClr val="FFFFFF"/>
                  </a:solidFill>
                  <a:latin typeface="Cambria" pitchFamily="18" charset="0"/>
                </a:rPr>
                <a:t>Czterokrotne nieodebranie książek w terminie </a:t>
              </a:r>
              <a:r>
                <a:rPr lang="pl-PL" altLang="pl-PL" sz="1700" dirty="0">
                  <a:solidFill>
                    <a:srgbClr val="FFFFFF"/>
                  </a:solidFill>
                  <a:latin typeface="Cambria" pitchFamily="18" charset="0"/>
                </a:rPr>
                <a:t>(4 blokady)</a:t>
              </a:r>
              <a:r>
                <a:rPr lang="pl-PL" altLang="pl-PL" sz="1700" dirty="0" smtClean="0">
                  <a:solidFill>
                    <a:srgbClr val="FFFFFF"/>
                  </a:solidFill>
                  <a:latin typeface="Cambria" pitchFamily="18" charset="0"/>
                </a:rPr>
                <a:t> spowoduje zablokowanie konta na 3 miesiące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6455754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trzałka w prawo 23"/>
          <p:cNvSpPr/>
          <p:nvPr/>
        </p:nvSpPr>
        <p:spPr>
          <a:xfrm>
            <a:off x="1547664" y="1978779"/>
            <a:ext cx="7161132" cy="4860925"/>
          </a:xfrm>
          <a:prstGeom prst="rightArrow">
            <a:avLst/>
          </a:prstGeom>
          <a:solidFill>
            <a:srgbClr val="C00000">
              <a:alpha val="57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364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3200" dirty="0">
                <a:latin typeface="Cambria" panose="02040503050406030204" pitchFamily="18" charset="0"/>
              </a:rPr>
              <a:t>Jak uzyskać książkę w bibliotece, </a:t>
            </a:r>
            <a:r>
              <a:rPr lang="pl-PL" altLang="pl-PL" sz="3200" dirty="0" smtClean="0">
                <a:latin typeface="Cambria" panose="02040503050406030204" pitchFamily="18" charset="0"/>
              </a:rPr>
              <a:t>gdzie </a:t>
            </a:r>
            <a:br>
              <a:rPr lang="pl-PL" altLang="pl-PL" sz="3200" dirty="0" smtClean="0">
                <a:latin typeface="Cambria" panose="02040503050406030204" pitchFamily="18" charset="0"/>
              </a:rPr>
            </a:br>
            <a:r>
              <a:rPr lang="pl-PL" altLang="pl-PL" sz="3200" dirty="0" smtClean="0">
                <a:latin typeface="Cambria" panose="02040503050406030204" pitchFamily="18" charset="0"/>
              </a:rPr>
              <a:t>nie </a:t>
            </a:r>
            <a:r>
              <a:rPr lang="pl-PL" altLang="pl-PL" sz="3200" dirty="0">
                <a:latin typeface="Cambria" panose="02040503050406030204" pitchFamily="18" charset="0"/>
              </a:rPr>
              <a:t>ma opcji elektronicznego zamówienia?</a:t>
            </a:r>
            <a:endParaRPr lang="pl-PL" altLang="pl-PL" sz="3200" dirty="0" smtClean="0"/>
          </a:p>
        </p:txBody>
      </p:sp>
      <p:sp>
        <p:nvSpPr>
          <p:cNvPr id="15365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120775"/>
            <a:ext cx="8280400" cy="508000"/>
          </a:xfrm>
        </p:spPr>
        <p:txBody>
          <a:bodyPr/>
          <a:lstStyle/>
          <a:p>
            <a:endParaRPr lang="pl-PL" altLang="pl-PL" dirty="0" smtClean="0"/>
          </a:p>
        </p:txBody>
      </p:sp>
      <p:graphicFrame>
        <p:nvGraphicFramePr>
          <p:cNvPr id="25" name="Diagram 24"/>
          <p:cNvGraphicFramePr/>
          <p:nvPr>
            <p:extLst>
              <p:ext uri="{D42A27DB-BD31-4B8C-83A1-F6EECF244321}">
                <p14:modId xmlns:p14="http://schemas.microsoft.com/office/powerpoint/2010/main" val="3501799228"/>
              </p:ext>
            </p:extLst>
          </p:nvPr>
        </p:nvGraphicFramePr>
        <p:xfrm>
          <a:off x="611188" y="1881188"/>
          <a:ext cx="8424862" cy="4860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95402645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600" dirty="0">
                <a:latin typeface="Cambria" panose="02040503050406030204" pitchFamily="18" charset="0"/>
              </a:rPr>
              <a:t>Samodzielne przedłużenie </a:t>
            </a:r>
            <a:r>
              <a:rPr lang="pl-PL" altLang="pl-PL" sz="3600" dirty="0" smtClean="0">
                <a:latin typeface="Cambria" panose="02040503050406030204" pitchFamily="18" charset="0"/>
              </a:rPr>
              <a:t>terminu </a:t>
            </a:r>
            <a:r>
              <a:rPr lang="pl-PL" altLang="pl-PL" sz="3600" dirty="0">
                <a:latin typeface="Cambria" panose="02040503050406030204" pitchFamily="18" charset="0"/>
              </a:rPr>
              <a:t>zwrotu książki </a:t>
            </a:r>
            <a:endParaRPr lang="pl-PL" sz="36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2" b="52151"/>
          <a:stretch/>
        </p:blipFill>
        <p:spPr>
          <a:xfrm>
            <a:off x="776373" y="2665487"/>
            <a:ext cx="8116107" cy="1915641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</p:pic>
      <p:sp>
        <p:nvSpPr>
          <p:cNvPr id="7" name="Strzałka w prawo 6"/>
          <p:cNvSpPr/>
          <p:nvPr/>
        </p:nvSpPr>
        <p:spPr>
          <a:xfrm rot="5400000">
            <a:off x="8117482" y="2924944"/>
            <a:ext cx="720080" cy="288032"/>
          </a:xfrm>
          <a:prstGeom prst="rightArrow">
            <a:avLst>
              <a:gd name="adj1" fmla="val 50000"/>
              <a:gd name="adj2" fmla="val 8395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>
            <a:off x="1979712" y="3241551"/>
            <a:ext cx="576064" cy="288032"/>
          </a:xfrm>
          <a:prstGeom prst="rightArrow">
            <a:avLst>
              <a:gd name="adj1" fmla="val 35979"/>
              <a:gd name="adj2" fmla="val 98181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981328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200" dirty="0" smtClean="0">
                <a:latin typeface="Cambria" panose="02040503050406030204" pitchFamily="18" charset="0"/>
              </a:rPr>
              <a:t>Spokojnie, przypominamy </a:t>
            </a:r>
            <a:r>
              <a:rPr lang="pl-PL" altLang="pl-PL" sz="3200" dirty="0">
                <a:latin typeface="Cambria" panose="02040503050406030204" pitchFamily="18" charset="0"/>
              </a:rPr>
              <a:t>o terminach zwrotu książek</a:t>
            </a:r>
            <a:endParaRPr lang="pl-PL" sz="32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l-PL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49138205"/>
              </p:ext>
            </p:extLst>
          </p:nvPr>
        </p:nvGraphicFramePr>
        <p:xfrm>
          <a:off x="1475656" y="2276872"/>
          <a:ext cx="6913017" cy="3745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1640719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600" dirty="0">
                <a:latin typeface="Cambria" panose="02040503050406030204" pitchFamily="18" charset="0"/>
              </a:rPr>
              <a:t>Wypożyczalnia i Czytelnia Beletrystyczna</a:t>
            </a:r>
            <a:endParaRPr lang="pl-PL" sz="36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1835150" y="1797050"/>
            <a:ext cx="5689600" cy="842963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rgbClr val="A7190E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18" name="AutoShape 10"/>
          <p:cNvSpPr>
            <a:spLocks noChangeArrowheads="1"/>
          </p:cNvSpPr>
          <p:nvPr/>
        </p:nvSpPr>
        <p:spPr bwMode="auto">
          <a:xfrm>
            <a:off x="1835150" y="2708275"/>
            <a:ext cx="5689600" cy="842963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rgbClr val="A7190E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19" name="AutoShape 11"/>
          <p:cNvSpPr>
            <a:spLocks noChangeArrowheads="1"/>
          </p:cNvSpPr>
          <p:nvPr/>
        </p:nvSpPr>
        <p:spPr bwMode="auto">
          <a:xfrm>
            <a:off x="1835150" y="5181600"/>
            <a:ext cx="5689600" cy="771525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rgbClr val="A7190E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>
            <a:off x="1835150" y="4244975"/>
            <a:ext cx="5689600" cy="842963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rgbClr val="A7190E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1" name="AutoShape 13"/>
          <p:cNvSpPr>
            <a:spLocks noChangeArrowheads="1"/>
          </p:cNvSpPr>
          <p:nvPr/>
        </p:nvSpPr>
        <p:spPr bwMode="auto">
          <a:xfrm>
            <a:off x="1835150" y="3614738"/>
            <a:ext cx="5689600" cy="558800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rgbClr val="A7190E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1835150" y="2001838"/>
            <a:ext cx="568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Bud. A-1, klatka schodowa „c”, II piętro, pok. 308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1839011" y="2924944"/>
            <a:ext cx="568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Czynna: 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poniedziałek - piątek  8</a:t>
            </a:r>
            <a:r>
              <a:rPr lang="pl-PL" altLang="pl-PL" sz="1800" baseline="30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00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-18</a:t>
            </a:r>
            <a:r>
              <a:rPr lang="pl-PL" altLang="pl-PL" sz="1800" baseline="30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00</a:t>
            </a:r>
            <a:endParaRPr lang="pl-PL" altLang="pl-PL" sz="1800" dirty="0">
              <a:latin typeface="Cambria" panose="02040503050406030204" pitchFamily="18" charset="0"/>
            </a:endParaRP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1835150" y="3668713"/>
            <a:ext cx="5689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Ze zbiorów może korzystać cała społeczność </a:t>
            </a:r>
            <a:r>
              <a:rPr lang="pl-PL" altLang="pl-PL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PWr</a:t>
            </a:r>
            <a:endParaRPr lang="pl-PL" altLang="pl-PL" sz="1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1835150" y="4318000"/>
            <a:ext cx="568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Jednorazowo można wypożyczyć 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5 książek na </a:t>
            </a: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okres 1 miesiąca</a:t>
            </a:r>
            <a:r>
              <a:rPr lang="pl-PL" altLang="pl-PL" sz="1800" dirty="0">
                <a:latin typeface="Cambria" panose="02040503050406030204" pitchFamily="18" charset="0"/>
              </a:rPr>
              <a:t>  </a:t>
            </a:r>
          </a:p>
        </p:txBody>
      </p:sp>
      <p:sp>
        <p:nvSpPr>
          <p:cNvPr id="26" name="Text Box 19"/>
          <p:cNvSpPr txBox="1">
            <a:spLocks noChangeArrowheads="1"/>
          </p:cNvSpPr>
          <p:nvPr/>
        </p:nvSpPr>
        <p:spPr bwMode="auto">
          <a:xfrm>
            <a:off x="1835150" y="5181600"/>
            <a:ext cx="568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Zbiory prezentowane są 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w </a:t>
            </a: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wolnym 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dostępie do </a:t>
            </a: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półek</a:t>
            </a: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1835150" y="6042025"/>
            <a:ext cx="5689600" cy="771525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rgbClr val="A7190E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8" name="Text Box 19"/>
          <p:cNvSpPr txBox="1">
            <a:spLocks noChangeArrowheads="1"/>
          </p:cNvSpPr>
          <p:nvPr/>
        </p:nvSpPr>
        <p:spPr bwMode="auto">
          <a:xfrm>
            <a:off x="1835150" y="6042025"/>
            <a:ext cx="568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Książki można zamawiać elektronicznie 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lub </a:t>
            </a: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wybierać bezpośrednio z półek</a:t>
            </a:r>
          </a:p>
        </p:txBody>
      </p:sp>
    </p:spTree>
    <p:extLst>
      <p:ext uri="{BB962C8B-B14F-4D97-AF65-F5344CB8AC3E}">
        <p14:creationId xmlns:p14="http://schemas.microsoft.com/office/powerpoint/2010/main" val="1140243764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Schemat_CWINT_2017Bordo - schemat_cwint_2017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5" t="11550" r="17314" b="3270"/>
          <a:stretch/>
        </p:blipFill>
        <p:spPr>
          <a:xfrm>
            <a:off x="822702" y="548680"/>
            <a:ext cx="8103951" cy="5760640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600" dirty="0">
                <a:latin typeface="Cambria" panose="02040503050406030204" pitchFamily="18" charset="0"/>
              </a:rPr>
              <a:t>Czytelnia Beletrystyczna</a:t>
            </a:r>
            <a:endParaRPr lang="pl-PL" sz="36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835150" y="2060848"/>
            <a:ext cx="5689600" cy="842962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29" name="AutoShape 10"/>
          <p:cNvSpPr>
            <a:spLocks noChangeArrowheads="1"/>
          </p:cNvSpPr>
          <p:nvPr/>
        </p:nvSpPr>
        <p:spPr bwMode="auto">
          <a:xfrm>
            <a:off x="1835150" y="3014935"/>
            <a:ext cx="5689600" cy="1206500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30" name="AutoShape 12"/>
          <p:cNvSpPr>
            <a:spLocks noChangeArrowheads="1"/>
          </p:cNvSpPr>
          <p:nvPr/>
        </p:nvSpPr>
        <p:spPr bwMode="auto">
          <a:xfrm>
            <a:off x="1835150" y="5245373"/>
            <a:ext cx="5689600" cy="1135062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31" name="AutoShape 13"/>
          <p:cNvSpPr>
            <a:spLocks noChangeArrowheads="1"/>
          </p:cNvSpPr>
          <p:nvPr/>
        </p:nvSpPr>
        <p:spPr bwMode="auto">
          <a:xfrm>
            <a:off x="1835150" y="4310335"/>
            <a:ext cx="5689600" cy="842963"/>
          </a:xfrm>
          <a:prstGeom prst="roundRect">
            <a:avLst>
              <a:gd name="adj" fmla="val 16667"/>
            </a:avLst>
          </a:prstGeom>
          <a:solidFill>
            <a:srgbClr val="A7190E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32" name="Text Box 14"/>
          <p:cNvSpPr txBox="1">
            <a:spLocks noChangeArrowheads="1"/>
          </p:cNvSpPr>
          <p:nvPr/>
        </p:nvSpPr>
        <p:spPr bwMode="auto">
          <a:xfrm>
            <a:off x="1835150" y="2159163"/>
            <a:ext cx="568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Udostępniana jest prasa codzienna, tygodniki, miesięczniki i kwartalniki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1835150" y="3141131"/>
            <a:ext cx="568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Przykładowe tytuły: </a:t>
            </a:r>
            <a:r>
              <a:rPr lang="pl-PL" altLang="pl-PL" sz="18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National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pl-PL" altLang="pl-PL" sz="1800" dirty="0" err="1">
                <a:solidFill>
                  <a:schemeClr val="bg1"/>
                </a:solidFill>
                <a:latin typeface="Cambria" panose="02040503050406030204" pitchFamily="18" charset="0"/>
              </a:rPr>
              <a:t>Geographic</a:t>
            </a: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, Focus, Nowa, Fantastyka, Gazeta Wrocławska, Przegląd Sportowy, Wprost, Wysokie Obcasy </a:t>
            </a:r>
            <a:r>
              <a:rPr lang="pl-PL" altLang="pl-PL" sz="2000" dirty="0" smtClean="0">
                <a:latin typeface="Cambria" panose="02040503050406030204" pitchFamily="18" charset="0"/>
              </a:rPr>
              <a:t> </a:t>
            </a:r>
            <a:endParaRPr lang="pl-PL" altLang="pl-PL" sz="2000" dirty="0">
              <a:latin typeface="Cambria" panose="02040503050406030204" pitchFamily="18" charset="0"/>
            </a:endParaRP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1835150" y="4364310"/>
            <a:ext cx="5689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Czytelnia Beletrystyczna jest wyposażona </a:t>
            </a: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pl-PL" altLang="pl-PL" sz="1800" dirty="0" smtClean="0">
                <a:solidFill>
                  <a:schemeClr val="bg1"/>
                </a:solidFill>
                <a:latin typeface="Cambria" panose="02040503050406030204" pitchFamily="18" charset="0"/>
              </a:rPr>
              <a:t>w wygodne </a:t>
            </a: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fotele i stoliki </a:t>
            </a:r>
          </a:p>
        </p:txBody>
      </p:sp>
      <p:sp>
        <p:nvSpPr>
          <p:cNvPr id="35" name="Text Box 18"/>
          <p:cNvSpPr txBox="1">
            <a:spLocks noChangeArrowheads="1"/>
          </p:cNvSpPr>
          <p:nvPr/>
        </p:nvSpPr>
        <p:spPr bwMode="auto">
          <a:xfrm>
            <a:off x="1835150" y="5351239"/>
            <a:ext cx="568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chemeClr val="bg1"/>
                </a:solidFill>
                <a:latin typeface="Cambria" panose="02040503050406030204" pitchFamily="18" charset="0"/>
              </a:rPr>
              <a:t>Przed korzystaniem należy pozostawić okrycie wierzchnie oraz torby/plecaki w szatni lub szafkach zamykanych na klucz</a:t>
            </a:r>
            <a:endParaRPr lang="pl-PL" altLang="pl-PL" sz="1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72902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4063047"/>
            <a:ext cx="4076700" cy="2762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dirty="0" smtClean="0">
                <a:latin typeface="Cambria" panose="02040503050406030204" pitchFamily="18" charset="0"/>
              </a:rPr>
              <a:t>Korzystaj mobilnie z beletrystyki</a:t>
            </a:r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algn="just"/>
            <a:r>
              <a:rPr lang="pl-PL" sz="2400" dirty="0" smtClean="0">
                <a:latin typeface="Cambria" panose="02040503050406030204" pitchFamily="18" charset="0"/>
              </a:rPr>
              <a:t>Legimi.pl 				  e-zasoby       e-książki</a:t>
            </a:r>
            <a:endParaRPr lang="pl-PL" sz="2400" dirty="0"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1772816"/>
            <a:ext cx="2530895" cy="155209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Pagon 1"/>
          <p:cNvSpPr/>
          <p:nvPr/>
        </p:nvSpPr>
        <p:spPr>
          <a:xfrm>
            <a:off x="6876256" y="1293053"/>
            <a:ext cx="144016" cy="235988"/>
          </a:xfrm>
          <a:prstGeom prst="chevr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83568" y="3356992"/>
            <a:ext cx="468052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sz="1600" dirty="0">
                <a:latin typeface="Cambria" panose="02040503050406030204" pitchFamily="18" charset="0"/>
              </a:rPr>
              <a:t>oferta czołowych </a:t>
            </a:r>
            <a:r>
              <a:rPr lang="pl-PL" sz="1600" dirty="0" smtClean="0">
                <a:latin typeface="Cambria" panose="02040503050406030204" pitchFamily="18" charset="0"/>
              </a:rPr>
              <a:t>polskich wydawców literatury pięknej, popularnej i popularno-naukowej,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600" b="1" dirty="0">
                <a:latin typeface="Cambria" panose="02040503050406030204" pitchFamily="18" charset="0"/>
              </a:rPr>
              <a:t>o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k. 25 </a:t>
            </a:r>
            <a:r>
              <a:rPr lang="pl-PL" altLang="pl-PL" sz="1600" b="1" dirty="0">
                <a:latin typeface="Cambria" panose="02040503050406030204" pitchFamily="18" charset="0"/>
              </a:rPr>
              <a:t>000 </a:t>
            </a:r>
            <a:r>
              <a:rPr lang="pl-PL" altLang="pl-PL" sz="1600" dirty="0" smtClean="0">
                <a:latin typeface="Cambria" panose="02040503050406030204" pitchFamily="18" charset="0"/>
              </a:rPr>
              <a:t>ebooków i audiobooków dostępnych w tzw. chmurze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600" dirty="0">
                <a:latin typeface="Cambria" panose="02040503050406030204" pitchFamily="18" charset="0"/>
              </a:rPr>
              <a:t>bezpłatna aplikacja dla systemów </a:t>
            </a:r>
            <a:r>
              <a:rPr lang="pl-PL" altLang="pl-PL" sz="1600" dirty="0" smtClean="0">
                <a:latin typeface="Cambria" panose="02040503050406030204" pitchFamily="18" charset="0"/>
              </a:rPr>
              <a:t>Android </a:t>
            </a:r>
            <a:r>
              <a:rPr lang="pl-PL" altLang="pl-PL" sz="1600" dirty="0">
                <a:latin typeface="Cambria" panose="02040503050406030204" pitchFamily="18" charset="0"/>
              </a:rPr>
              <a:t>oraz Windows Phone i Windows 8.1, </a:t>
            </a:r>
            <a:r>
              <a:rPr lang="pl-PL" altLang="pl-PL" sz="1600" dirty="0" smtClean="0">
                <a:latin typeface="Cambria" panose="02040503050406030204" pitchFamily="18" charset="0"/>
              </a:rPr>
              <a:t>10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600" dirty="0" smtClean="0">
                <a:latin typeface="Cambria" panose="02040503050406030204" pitchFamily="18" charset="0"/>
              </a:rPr>
              <a:t>a od października, także opcja: 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„…słuchanie bez limitu”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sz="1600" dirty="0" smtClean="0">
                <a:latin typeface="Cambria" panose="02040503050406030204" pitchFamily="18" charset="0"/>
              </a:rPr>
              <a:t>zapisz się do Biblioteki, odbierz kod aktywacyjny i utwórz konto w Legimi.pl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600" b="1" dirty="0">
                <a:latin typeface="Cambria" panose="02040503050406030204" pitchFamily="18" charset="0"/>
              </a:rPr>
              <a:t>limit: możliwość korzystania na 2 urządzeniach 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do </a:t>
            </a:r>
            <a:r>
              <a:rPr lang="pl-PL" altLang="pl-PL" sz="1600" b="1" dirty="0">
                <a:latin typeface="Cambria" panose="02040503050406030204" pitchFamily="18" charset="0"/>
              </a:rPr>
              <a:t>wyboru spośród 4 urządzeń (tablet, smartfon, czytnik lub komputer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)</a:t>
            </a:r>
            <a:endParaRPr lang="pl-PL" altLang="pl-PL" sz="1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98043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algn="ctr"/>
            <a:r>
              <a:rPr lang="pl-PL" sz="4400" dirty="0" smtClean="0">
                <a:latin typeface="Cambria" panose="02040503050406030204" pitchFamily="18" charset="0"/>
              </a:rPr>
              <a:t>SON</a:t>
            </a:r>
            <a:endParaRPr lang="pl-PL" sz="4400" dirty="0">
              <a:latin typeface="Cambria" panose="02040503050406030204" pitchFamily="18" charset="0"/>
            </a:endParaRPr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sz="3200" dirty="0" smtClean="0">
                <a:latin typeface="Cambria" panose="02040503050406030204" pitchFamily="18" charset="0"/>
              </a:rPr>
              <a:t>Zapraszamy do </a:t>
            </a:r>
            <a:r>
              <a:rPr lang="pl-PL" sz="3200" dirty="0">
                <a:latin typeface="Cambria" panose="02040503050406030204" pitchFamily="18" charset="0"/>
              </a:rPr>
              <a:t>S</a:t>
            </a:r>
            <a:r>
              <a:rPr lang="pl-PL" sz="3200" dirty="0" smtClean="0">
                <a:latin typeface="Cambria" panose="02040503050406030204" pitchFamily="18" charset="0"/>
              </a:rPr>
              <a:t>trefy Otwartej Nauki</a:t>
            </a:r>
            <a:endParaRPr lang="pl-PL" sz="3200" dirty="0">
              <a:latin typeface="Cambria" panose="020405030504060302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07325" y="1916832"/>
            <a:ext cx="82624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otwarta </a:t>
            </a:r>
            <a:r>
              <a:rPr lang="pl-PL" altLang="pl-PL" dirty="0">
                <a:latin typeface="Cambria" panose="02040503050406030204" pitchFamily="18" charset="0"/>
              </a:rPr>
              <a:t>czytelnia zbiorów elektronicznych, wyposażona w </a:t>
            </a:r>
            <a:r>
              <a:rPr lang="pl-PL" altLang="pl-PL" dirty="0" smtClean="0">
                <a:latin typeface="Cambria" panose="02040503050406030204" pitchFamily="18" charset="0"/>
              </a:rPr>
              <a:t>ponad 300 terminali</a:t>
            </a:r>
            <a:endParaRPr lang="pl-PL" altLang="pl-PL" dirty="0">
              <a:latin typeface="Cambria" panose="02040503050406030204" pitchFamily="18" charset="0"/>
            </a:endParaRPr>
          </a:p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lokalizacja</a:t>
            </a:r>
            <a:r>
              <a:rPr lang="pl-PL" altLang="pl-PL" dirty="0">
                <a:latin typeface="Cambria" panose="02040503050406030204" pitchFamily="18" charset="0"/>
              </a:rPr>
              <a:t>: nowoczesny budynek D-21</a:t>
            </a:r>
          </a:p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możliwość używania </a:t>
            </a:r>
            <a:r>
              <a:rPr lang="pl-PL" altLang="pl-PL" dirty="0">
                <a:latin typeface="Cambria" panose="02040503050406030204" pitchFamily="18" charset="0"/>
              </a:rPr>
              <a:t>własnego sprzętu komputerowego przy wykorzystaniu sieci bezprzewodowej </a:t>
            </a:r>
            <a:r>
              <a:rPr lang="pl-PL" altLang="pl-PL" dirty="0" err="1" smtClean="0">
                <a:latin typeface="Cambria" panose="02040503050406030204" pitchFamily="18" charset="0"/>
              </a:rPr>
              <a:t>eduroam</a:t>
            </a:r>
            <a:endParaRPr lang="pl-PL" altLang="pl-PL" dirty="0" smtClean="0">
              <a:latin typeface="Cambria" panose="02040503050406030204" pitchFamily="18" charset="0"/>
            </a:endParaRPr>
          </a:p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pokoje pracy indywidualnej</a:t>
            </a:r>
            <a:endParaRPr lang="pl-PL" altLang="pl-PL" dirty="0">
              <a:latin typeface="Cambria" panose="02040503050406030204" pitchFamily="18" charset="0"/>
            </a:endParaRPr>
          </a:p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godziny </a:t>
            </a:r>
            <a:r>
              <a:rPr lang="pl-PL" altLang="pl-PL" dirty="0">
                <a:latin typeface="Cambria" panose="02040503050406030204" pitchFamily="18" charset="0"/>
              </a:rPr>
              <a:t>otwarcia: </a:t>
            </a:r>
          </a:p>
          <a:p>
            <a:pPr marL="400050" lvl="1"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poniedziałek - piątek</a:t>
            </a:r>
            <a:r>
              <a:rPr lang="pl-PL" altLang="pl-PL" dirty="0">
                <a:latin typeface="Cambria" panose="02040503050406030204" pitchFamily="18" charset="0"/>
              </a:rPr>
              <a:t>	</a:t>
            </a:r>
            <a:r>
              <a:rPr lang="pl-PL" altLang="pl-PL" dirty="0" smtClean="0">
                <a:latin typeface="Cambria" panose="02040503050406030204" pitchFamily="18" charset="0"/>
              </a:rPr>
              <a:t>8</a:t>
            </a:r>
            <a:r>
              <a:rPr lang="pl-PL" altLang="pl-PL" baseline="30000" dirty="0" smtClean="0">
                <a:latin typeface="Cambria" panose="02040503050406030204" pitchFamily="18" charset="0"/>
              </a:rPr>
              <a:t>00-</a:t>
            </a:r>
            <a:r>
              <a:rPr lang="pl-PL" altLang="pl-PL" dirty="0" smtClean="0">
                <a:latin typeface="Cambria" panose="02040503050406030204" pitchFamily="18" charset="0"/>
              </a:rPr>
              <a:t> 21</a:t>
            </a:r>
            <a:r>
              <a:rPr lang="pl-PL" altLang="pl-PL" baseline="30000" dirty="0" smtClean="0">
                <a:latin typeface="Cambria" panose="02040503050406030204" pitchFamily="18" charset="0"/>
              </a:rPr>
              <a:t>00</a:t>
            </a:r>
            <a:endParaRPr lang="pl-PL" altLang="pl-PL" dirty="0">
              <a:latin typeface="Cambria" panose="02040503050406030204" pitchFamily="18" charset="0"/>
            </a:endParaRPr>
          </a:p>
          <a:p>
            <a:pPr marL="400050" lvl="1"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sobota</a:t>
            </a:r>
            <a:r>
              <a:rPr lang="pl-PL" altLang="pl-PL" dirty="0">
                <a:latin typeface="Cambria" panose="02040503050406030204" pitchFamily="18" charset="0"/>
              </a:rPr>
              <a:t>	</a:t>
            </a:r>
            <a:r>
              <a:rPr lang="pl-PL" altLang="pl-PL" dirty="0" smtClean="0">
                <a:latin typeface="Cambria" panose="02040503050406030204" pitchFamily="18" charset="0"/>
              </a:rPr>
              <a:t>	8</a:t>
            </a:r>
            <a:r>
              <a:rPr lang="pl-PL" altLang="pl-PL" baseline="30000" dirty="0" smtClean="0">
                <a:latin typeface="Cambria" panose="02040503050406030204" pitchFamily="18" charset="0"/>
              </a:rPr>
              <a:t>00</a:t>
            </a:r>
            <a:r>
              <a:rPr lang="pl-PL" altLang="pl-PL" dirty="0" smtClean="0">
                <a:latin typeface="Cambria" panose="02040503050406030204" pitchFamily="18" charset="0"/>
              </a:rPr>
              <a:t>-15</a:t>
            </a:r>
            <a:r>
              <a:rPr lang="pl-PL" altLang="pl-PL" baseline="30000" dirty="0" smtClean="0">
                <a:latin typeface="Cambria" panose="02040503050406030204" pitchFamily="18" charset="0"/>
              </a:rPr>
              <a:t>00</a:t>
            </a:r>
            <a:endParaRPr lang="pl-PL" altLang="pl-PL" dirty="0">
              <a:latin typeface="Cambria" panose="020405030504060302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t="23531" b="23064"/>
          <a:stretch/>
        </p:blipFill>
        <p:spPr>
          <a:xfrm>
            <a:off x="880658" y="4369172"/>
            <a:ext cx="8115811" cy="248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01977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algn="ctr"/>
            <a:r>
              <a:rPr lang="pl-PL" sz="4400" dirty="0" smtClean="0">
                <a:latin typeface="Cambria" panose="02040503050406030204" pitchFamily="18" charset="0"/>
              </a:rPr>
              <a:t>SON</a:t>
            </a:r>
            <a:endParaRPr lang="pl-PL" sz="4400" dirty="0">
              <a:latin typeface="Cambria" panose="02040503050406030204" pitchFamily="18" charset="0"/>
            </a:endParaRPr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sz="3200" dirty="0" smtClean="0">
                <a:latin typeface="Cambria" panose="02040503050406030204" pitchFamily="18" charset="0"/>
              </a:rPr>
              <a:t>Zapraszamy do </a:t>
            </a:r>
            <a:r>
              <a:rPr lang="pl-PL" sz="3200" dirty="0">
                <a:latin typeface="Cambria" panose="02040503050406030204" pitchFamily="18" charset="0"/>
              </a:rPr>
              <a:t>S</a:t>
            </a:r>
            <a:r>
              <a:rPr lang="pl-PL" sz="3200" dirty="0" smtClean="0">
                <a:latin typeface="Cambria" panose="02040503050406030204" pitchFamily="18" charset="0"/>
              </a:rPr>
              <a:t>trefy Otwartej Nauki</a:t>
            </a:r>
            <a:endParaRPr lang="pl-PL" sz="3200" dirty="0">
              <a:latin typeface="Cambria" panose="02040503050406030204" pitchFamily="18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807325" y="1916832"/>
            <a:ext cx="82624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>
                <a:latin typeface="Cambria" panose="02040503050406030204" pitchFamily="18" charset="0"/>
              </a:rPr>
              <a:t>d</a:t>
            </a:r>
            <a:r>
              <a:rPr lang="pl-PL" altLang="pl-PL" dirty="0" smtClean="0">
                <a:latin typeface="Cambria" panose="02040503050406030204" pitchFamily="18" charset="0"/>
              </a:rPr>
              <a:t>o wejścia upoważnia </a:t>
            </a:r>
            <a:r>
              <a:rPr lang="pl-PL" altLang="pl-PL" dirty="0" smtClean="0">
                <a:latin typeface="Cambria" panose="02040503050406030204" pitchFamily="18" charset="0"/>
              </a:rPr>
              <a:t>Elektroniczna Legitymacja Studencka</a:t>
            </a:r>
          </a:p>
          <a:p>
            <a:pPr marL="180975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dirty="0" smtClean="0">
                <a:latin typeface="Cambria" panose="02040503050406030204" pitchFamily="18" charset="0"/>
              </a:rPr>
              <a:t>przy pierwszej wizycie konieczna jest znajomość loginu i hasła do poczty studenckiej </a:t>
            </a:r>
          </a:p>
          <a:p>
            <a:pPr marL="638175" lvl="1" indent="-180975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endParaRPr lang="pl-PL" altLang="pl-PL" dirty="0">
              <a:latin typeface="Cambria" panose="020405030504060302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4" b="6161"/>
          <a:stretch/>
        </p:blipFill>
        <p:spPr>
          <a:xfrm>
            <a:off x="1103622" y="2924945"/>
            <a:ext cx="6996769" cy="381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38577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dirty="0" smtClean="0">
                <a:latin typeface="Cambria" panose="02040503050406030204" pitchFamily="18" charset="0"/>
              </a:rPr>
              <a:t>Korzystaj z e-zasobów</a:t>
            </a:r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pl-PL" sz="2400" dirty="0">
                <a:latin typeface="Cambria" panose="02040503050406030204" pitchFamily="18" charset="0"/>
              </a:rPr>
              <a:t>e</a:t>
            </a:r>
            <a:r>
              <a:rPr lang="pl-PL" sz="2400" dirty="0" smtClean="0">
                <a:latin typeface="Cambria" panose="02040503050406030204" pitchFamily="18" charset="0"/>
              </a:rPr>
              <a:t>- książki, e-czasopisma, bazy danych</a:t>
            </a:r>
            <a:endParaRPr lang="pl-PL" sz="2400" dirty="0">
              <a:latin typeface="Cambria" panose="0204050305040603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15" y="2064866"/>
            <a:ext cx="8324850" cy="330835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pole tekstowe 1"/>
          <p:cNvSpPr txBox="1"/>
          <p:nvPr/>
        </p:nvSpPr>
        <p:spPr>
          <a:xfrm>
            <a:off x="3707904" y="550794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122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076056" y="5507940"/>
            <a:ext cx="1608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1 411 329 tyt.</a:t>
            </a:r>
            <a:endParaRPr lang="pl-PL" b="1" dirty="0">
              <a:solidFill>
                <a:srgbClr val="C0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160076" y="5507940"/>
            <a:ext cx="130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>
                <a:solidFill>
                  <a:srgbClr val="C00000"/>
                </a:solidFill>
              </a:rPr>
              <a:t>54 202 tyt.</a:t>
            </a:r>
            <a:endParaRPr lang="pl-PL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14262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dirty="0" smtClean="0">
                <a:latin typeface="Cambria" panose="02040503050406030204" pitchFamily="18" charset="0"/>
              </a:rPr>
              <a:t>Korzystaj z e-podręczników</a:t>
            </a:r>
            <a:endParaRPr lang="pl-PL" dirty="0">
              <a:latin typeface="Cambria" panose="02040503050406030204" pitchFamily="18" charset="0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algn="just"/>
            <a:r>
              <a:rPr lang="pl-PL" sz="2400" dirty="0" smtClean="0">
                <a:latin typeface="Cambria" panose="02040503050406030204" pitchFamily="18" charset="0"/>
              </a:rPr>
              <a:t>IBUK Libra 				  e-zasoby       e-książki</a:t>
            </a:r>
            <a:endParaRPr lang="pl-PL" sz="2400" dirty="0">
              <a:latin typeface="Cambria" panose="020405030504060302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6264696" cy="2416192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Pagon 1"/>
          <p:cNvSpPr/>
          <p:nvPr/>
        </p:nvSpPr>
        <p:spPr>
          <a:xfrm>
            <a:off x="6876256" y="1293053"/>
            <a:ext cx="144016" cy="235988"/>
          </a:xfrm>
          <a:prstGeom prst="chevron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899592" y="4293096"/>
            <a:ext cx="76328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sz="1400" dirty="0">
                <a:latin typeface="Cambria" panose="02040503050406030204" pitchFamily="18" charset="0"/>
              </a:rPr>
              <a:t>oferta czołowych wydawców </a:t>
            </a:r>
            <a:r>
              <a:rPr lang="pl-PL" sz="1400" dirty="0" smtClean="0">
                <a:latin typeface="Cambria" panose="02040503050406030204" pitchFamily="18" charset="0"/>
              </a:rPr>
              <a:t>branżowych, naukowych </a:t>
            </a:r>
            <a:r>
              <a:rPr lang="pl-PL" sz="1400" dirty="0">
                <a:latin typeface="Cambria" panose="02040503050406030204" pitchFamily="18" charset="0"/>
              </a:rPr>
              <a:t>i </a:t>
            </a:r>
            <a:r>
              <a:rPr lang="pl-PL" sz="1400" dirty="0" smtClean="0">
                <a:latin typeface="Cambria" panose="02040503050406030204" pitchFamily="18" charset="0"/>
              </a:rPr>
              <a:t>akademickich, m.in.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899592" y="6074712"/>
            <a:ext cx="76328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400" dirty="0" smtClean="0">
                <a:latin typeface="Cambria" panose="02040503050406030204" pitchFamily="18" charset="0"/>
              </a:rPr>
              <a:t>bieżący dostęp do </a:t>
            </a:r>
            <a:r>
              <a:rPr lang="pl-PL" altLang="pl-PL" sz="1400" b="1" dirty="0" smtClean="0">
                <a:latin typeface="Cambria" panose="02040503050406030204" pitchFamily="18" charset="0"/>
              </a:rPr>
              <a:t>ok. 3 000 książek </a:t>
            </a:r>
            <a:r>
              <a:rPr lang="pl-PL" altLang="pl-PL" sz="1400" dirty="0" smtClean="0">
                <a:latin typeface="Cambria" panose="02040503050406030204" pitchFamily="18" charset="0"/>
              </a:rPr>
              <a:t>(w tym podręczników i skryptów)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400" dirty="0" smtClean="0">
                <a:latin typeface="Cambria" panose="02040503050406030204" pitchFamily="18" charset="0"/>
              </a:rPr>
              <a:t>możliwość zamówienia do kolekcji Biblioteki dodatkowych pozycji spośród ok. 20 000  książek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1400" b="1" dirty="0" smtClean="0">
                <a:latin typeface="Cambria" panose="02040503050406030204" pitchFamily="18" charset="0"/>
              </a:rPr>
              <a:t>limit: 5 jednoczesnych </a:t>
            </a:r>
            <a:r>
              <a:rPr lang="pl-PL" altLang="pl-PL" sz="1400" dirty="0" smtClean="0">
                <a:latin typeface="Cambria" panose="02040503050406030204" pitchFamily="18" charset="0"/>
              </a:rPr>
              <a:t>czytelników na tytuł – z możliwością zwiększenia limitu czytelników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250578"/>
              </p:ext>
            </p:extLst>
          </p:nvPr>
        </p:nvGraphicFramePr>
        <p:xfrm>
          <a:off x="1187624" y="4649688"/>
          <a:ext cx="6912768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  <a:gridCol w="3456384"/>
              </a:tblGrid>
              <a:tr h="252895"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Wolters Kluwer Polska SA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Oficyna Wydawnicza Politechniki Wrocławskiej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66607"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Wydawnictwa Komunikacji i Łączności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Oficyna Wydawnicza Politechniki Warszawskiej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08311"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Wydawnictwo Lekarskie PZWL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Wydawnictwo Naukowe UMK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22023"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Wydawnictwo Naukowe PWN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Wydawnictwo UE we Wrocławiu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  <a:tr h="270872"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Wydawnictwo WNT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Clr>
                          <a:srgbClr val="A7190E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pl-PL" sz="12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Wydawnictwo Uniwersytetu Łódzkiego</a:t>
                      </a:r>
                      <a:endParaRPr lang="pl-PL" sz="1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535665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200" dirty="0">
                <a:latin typeface="Cambria" panose="02040503050406030204" pitchFamily="18" charset="0"/>
              </a:rPr>
              <a:t>Zdalny dostęp do zasobów </a:t>
            </a:r>
            <a:r>
              <a:rPr lang="pl-PL" altLang="pl-PL" sz="3200" dirty="0" smtClean="0">
                <a:latin typeface="Cambria" panose="02040503050406030204" pitchFamily="18" charset="0"/>
              </a:rPr>
              <a:t>elektronicznych</a:t>
            </a:r>
            <a:endParaRPr lang="pl-PL" sz="3200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 algn="ctr"/>
            <a:r>
              <a:rPr lang="pl-PL" sz="4400" dirty="0" smtClean="0">
                <a:latin typeface="Cambria" panose="02040503050406030204" pitchFamily="18" charset="0"/>
              </a:rPr>
              <a:t>PROXY</a:t>
            </a:r>
            <a:endParaRPr lang="pl-PL" sz="4400" dirty="0">
              <a:latin typeface="Cambria" panose="02040503050406030204" pitchFamily="18" charset="0"/>
            </a:endParaRPr>
          </a:p>
        </p:txBody>
      </p:sp>
      <p:grpSp>
        <p:nvGrpSpPr>
          <p:cNvPr id="7" name="Grupa 4"/>
          <p:cNvGrpSpPr>
            <a:grpSpLocks/>
          </p:cNvGrpSpPr>
          <p:nvPr/>
        </p:nvGrpSpPr>
        <p:grpSpPr bwMode="auto">
          <a:xfrm>
            <a:off x="1166587" y="1916340"/>
            <a:ext cx="7418388" cy="1081087"/>
            <a:chOff x="432419" y="467669"/>
            <a:chExt cx="7417656" cy="1382738"/>
          </a:xfrm>
        </p:grpSpPr>
        <p:sp>
          <p:nvSpPr>
            <p:cNvPr id="8" name="Prostokąt zaokrąglony 7"/>
            <p:cNvSpPr/>
            <p:nvPr/>
          </p:nvSpPr>
          <p:spPr>
            <a:xfrm>
              <a:off x="432419" y="467669"/>
              <a:ext cx="7417656" cy="1382738"/>
            </a:xfrm>
            <a:prstGeom prst="roundRect">
              <a:avLst/>
            </a:prstGeom>
            <a:solidFill>
              <a:srgbClr val="A7190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Prostokąt 8"/>
            <p:cNvSpPr/>
            <p:nvPr/>
          </p:nvSpPr>
          <p:spPr>
            <a:xfrm>
              <a:off x="500675" y="534673"/>
              <a:ext cx="7281143" cy="12487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76200" tIns="38100" rIns="76200" bIns="38100" spcCol="1270" anchor="ctr"/>
            <a:lstStyle/>
            <a:p>
              <a:pPr algn="ctr" defTabSz="8890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l-PL" sz="2000" dirty="0">
                  <a:latin typeface="Cambria" pitchFamily="18" charset="0"/>
                </a:rPr>
                <a:t>Serwer PROXY umożliwia dostęp do elektronicznych zasobów informacyjnych spoza uczelnianej sieci komputerowej</a:t>
              </a:r>
            </a:p>
          </p:txBody>
        </p:sp>
      </p:grpSp>
      <p:sp>
        <p:nvSpPr>
          <p:cNvPr id="10" name="Prostokąt 1"/>
          <p:cNvSpPr>
            <a:spLocks noChangeArrowheads="1"/>
          </p:cNvSpPr>
          <p:nvPr/>
        </p:nvSpPr>
        <p:spPr bwMode="auto">
          <a:xfrm>
            <a:off x="1095150" y="3257777"/>
            <a:ext cx="7494587" cy="345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Aby aktywować zdalny dostęp należy </a:t>
            </a:r>
            <a:r>
              <a:rPr lang="pl-PL" altLang="pl-PL" sz="1600" dirty="0" smtClean="0">
                <a:latin typeface="Cambria" panose="02040503050406030204" pitchFamily="18" charset="0"/>
              </a:rPr>
              <a:t>założyć konto biblioteczne oraz zgłosić </a:t>
            </a:r>
            <a:r>
              <a:rPr lang="pl-PL" altLang="pl-PL" sz="1600" dirty="0">
                <a:latin typeface="Cambria" panose="02040503050406030204" pitchFamily="18" charset="0"/>
              </a:rPr>
              <a:t>się </a:t>
            </a:r>
            <a:r>
              <a:rPr lang="pl-PL" altLang="pl-PL" sz="1600" dirty="0" smtClean="0">
                <a:latin typeface="Cambria" panose="02040503050406030204" pitchFamily="18" charset="0"/>
              </a:rPr>
              <a:t/>
            </a:r>
            <a:br>
              <a:rPr lang="pl-PL" altLang="pl-PL" sz="1600" dirty="0" smtClean="0">
                <a:latin typeface="Cambria" panose="02040503050406030204" pitchFamily="18" charset="0"/>
              </a:rPr>
            </a:br>
            <a:r>
              <a:rPr lang="pl-PL" altLang="pl-PL" sz="1600" dirty="0" smtClean="0">
                <a:latin typeface="Cambria" panose="02040503050406030204" pitchFamily="18" charset="0"/>
              </a:rPr>
              <a:t>z </a:t>
            </a:r>
            <a:r>
              <a:rPr lang="pl-PL" altLang="pl-PL" sz="1600" dirty="0">
                <a:latin typeface="Cambria" panose="02040503050406030204" pitchFamily="18" charset="0"/>
              </a:rPr>
              <a:t>wypełnioną </a:t>
            </a:r>
            <a:r>
              <a:rPr lang="pl-PL" altLang="pl-PL" sz="1600" dirty="0" smtClean="0">
                <a:latin typeface="Cambria" panose="02040503050406030204" pitchFamily="18" charset="0"/>
              </a:rPr>
              <a:t>(</a:t>
            </a:r>
            <a:r>
              <a:rPr lang="pl-PL" altLang="pl-PL" sz="1600" dirty="0">
                <a:latin typeface="Cambria" panose="02040503050406030204" pitchFamily="18" charset="0"/>
              </a:rPr>
              <a:t>lub wypełnić na miejscu) deklaracją dostępu do serwera PROXY do</a:t>
            </a:r>
            <a:r>
              <a:rPr lang="pl-PL" altLang="pl-PL" sz="1600" dirty="0" smtClean="0">
                <a:latin typeface="Cambria" panose="02040503050406030204" pitchFamily="18" charset="0"/>
              </a:rPr>
              <a:t>:</a:t>
            </a:r>
            <a:endParaRPr lang="pl-PL" altLang="pl-PL" sz="1600" dirty="0">
              <a:latin typeface="Cambria" panose="020405030504060302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b="1" dirty="0">
                <a:latin typeface="Cambria" panose="02040503050406030204" pitchFamily="18" charset="0"/>
              </a:rPr>
              <a:t>	</a:t>
            </a:r>
            <a:endParaRPr lang="pl-PL" altLang="pl-PL" sz="1600" b="1" dirty="0" smtClean="0">
              <a:latin typeface="Cambria" panose="020405030504060302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b="1" dirty="0">
                <a:latin typeface="Cambria" panose="02040503050406030204" pitchFamily="18" charset="0"/>
              </a:rPr>
              <a:t>	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Strefa Otwartej Nauki</a:t>
            </a:r>
            <a:r>
              <a:rPr lang="pl-PL" altLang="pl-PL" sz="1600" dirty="0" smtClean="0">
                <a:latin typeface="Cambria" panose="02040503050406030204" pitchFamily="18" charset="0"/>
              </a:rPr>
              <a:t> </a:t>
            </a:r>
            <a:r>
              <a:rPr lang="pl-PL" altLang="pl-PL" sz="1600" dirty="0">
                <a:latin typeface="Cambria" panose="02040503050406030204" pitchFamily="18" charset="0"/>
              </a:rPr>
              <a:t/>
            </a:r>
            <a:br>
              <a:rPr lang="pl-PL" altLang="pl-PL" sz="1600" dirty="0">
                <a:latin typeface="Cambria" panose="02040503050406030204" pitchFamily="18" charset="0"/>
              </a:rPr>
            </a:br>
            <a:r>
              <a:rPr lang="pl-PL" altLang="pl-PL" sz="1600" dirty="0">
                <a:latin typeface="Cambria" panose="02040503050406030204" pitchFamily="18" charset="0"/>
              </a:rPr>
              <a:t>	bud. D21, wejście „A”,  I piętro, stanowisko </a:t>
            </a:r>
            <a:r>
              <a:rPr lang="pl-PL" altLang="pl-PL" sz="1600" dirty="0" smtClean="0">
                <a:latin typeface="Cambria" panose="02040503050406030204" pitchFamily="18" charset="0"/>
              </a:rPr>
              <a:t>INFORMACJA</a:t>
            </a:r>
            <a:endParaRPr lang="pl-PL" altLang="pl-PL" sz="1600" dirty="0">
              <a:solidFill>
                <a:srgbClr val="000099"/>
              </a:solidFill>
              <a:latin typeface="Cambria" panose="020405030504060302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		czynna: </a:t>
            </a:r>
            <a:r>
              <a:rPr lang="pl-PL" altLang="pl-PL" sz="1600" dirty="0" smtClean="0">
                <a:latin typeface="Cambria" panose="02040503050406030204" pitchFamily="18" charset="0"/>
              </a:rPr>
              <a:t>	poniedziałek - piątek 	8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  <a:r>
              <a:rPr lang="pl-PL" altLang="pl-PL" sz="1600" dirty="0" smtClean="0">
                <a:latin typeface="Cambria" panose="02040503050406030204" pitchFamily="18" charset="0"/>
              </a:rPr>
              <a:t>-21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baseline="30000" dirty="0">
                <a:latin typeface="Cambria" panose="02040503050406030204" pitchFamily="18" charset="0"/>
              </a:rPr>
              <a:t>	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		</a:t>
            </a:r>
            <a:r>
              <a:rPr lang="pl-PL" altLang="pl-PL" sz="1600" dirty="0" smtClean="0">
                <a:latin typeface="Cambria" panose="02040503050406030204" pitchFamily="18" charset="0"/>
              </a:rPr>
              <a:t>sobota 			8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  <a:r>
              <a:rPr lang="pl-PL" altLang="pl-PL" sz="1600" dirty="0" smtClean="0">
                <a:latin typeface="Cambria" panose="02040503050406030204" pitchFamily="18" charset="0"/>
              </a:rPr>
              <a:t>-15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  <a:r>
              <a:rPr lang="pl-PL" altLang="pl-PL" sz="1600" dirty="0" smtClean="0">
                <a:latin typeface="Cambria" panose="02040503050406030204" pitchFamily="18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 </a:t>
            </a:r>
            <a:r>
              <a:rPr lang="pl-PL" altLang="pl-PL" sz="1600" dirty="0" smtClean="0">
                <a:latin typeface="Cambria" panose="02040503050406030204" pitchFamily="18" charset="0"/>
              </a:rPr>
              <a:t>          lub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	</a:t>
            </a:r>
            <a:r>
              <a:rPr lang="pl-PL" altLang="pl-PL" sz="1600" b="1" dirty="0">
                <a:latin typeface="Cambria" panose="02040503050406030204" pitchFamily="18" charset="0"/>
              </a:rPr>
              <a:t>Wypożyczalni Głównej</a:t>
            </a:r>
            <a:br>
              <a:rPr lang="pl-PL" altLang="pl-PL" sz="1600" b="1" dirty="0">
                <a:latin typeface="Cambria" panose="02040503050406030204" pitchFamily="18" charset="0"/>
              </a:rPr>
            </a:br>
            <a:r>
              <a:rPr lang="pl-PL" altLang="pl-PL" sz="1600" b="1" dirty="0">
                <a:latin typeface="Cambria" panose="02040503050406030204" pitchFamily="18" charset="0"/>
              </a:rPr>
              <a:t>	</a:t>
            </a:r>
            <a:r>
              <a:rPr lang="pl-PL" altLang="pl-PL" sz="1600" dirty="0">
                <a:latin typeface="Cambria" panose="02040503050406030204" pitchFamily="18" charset="0"/>
              </a:rPr>
              <a:t>bud. A1, klatka schodowa „C”, II piętro, pokój 307A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		 czynna: </a:t>
            </a:r>
            <a:r>
              <a:rPr lang="pl-PL" altLang="pl-PL" sz="1600" dirty="0" smtClean="0">
                <a:latin typeface="Cambria" panose="02040503050406030204" pitchFamily="18" charset="0"/>
              </a:rPr>
              <a:t>	poniedziałek – piątek 	8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  <a:r>
              <a:rPr lang="pl-PL" altLang="pl-PL" sz="1600" dirty="0" smtClean="0">
                <a:latin typeface="Cambria" panose="02040503050406030204" pitchFamily="18" charset="0"/>
              </a:rPr>
              <a:t>-18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	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baseline="30000" dirty="0">
                <a:latin typeface="Cambria" panose="02040503050406030204" pitchFamily="18" charset="0"/>
              </a:rPr>
              <a:t>	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		</a:t>
            </a:r>
            <a:r>
              <a:rPr lang="pl-PL" altLang="pl-PL" sz="1600" dirty="0" smtClean="0">
                <a:latin typeface="Cambria" panose="02040503050406030204" pitchFamily="18" charset="0"/>
              </a:rPr>
              <a:t>sobota 			8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  <a:r>
              <a:rPr lang="pl-PL" altLang="pl-PL" sz="1600" dirty="0" smtClean="0">
                <a:latin typeface="Cambria" panose="02040503050406030204" pitchFamily="18" charset="0"/>
              </a:rPr>
              <a:t>-15</a:t>
            </a:r>
            <a:r>
              <a:rPr lang="pl-PL" altLang="pl-PL" sz="1600" baseline="30000" dirty="0" smtClean="0">
                <a:latin typeface="Cambria" panose="02040503050406030204" pitchFamily="18" charset="0"/>
              </a:rPr>
              <a:t>00</a:t>
            </a:r>
            <a:endParaRPr lang="pl-PL" altLang="pl-PL" sz="1600" dirty="0">
              <a:latin typeface="Cambria" panose="02040503050406030204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            lub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pl-PL" sz="1600" dirty="0">
                <a:latin typeface="Cambria" panose="02040503050406030204" pitchFamily="18" charset="0"/>
              </a:rPr>
              <a:t>	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wysłać </a:t>
            </a:r>
            <a:r>
              <a:rPr lang="pl-PL" altLang="pl-PL" sz="1600" b="1" dirty="0">
                <a:latin typeface="Cambria" panose="02040503050406030204" pitchFamily="18" charset="0"/>
              </a:rPr>
              <a:t>skan wypełnionej i podpisanej </a:t>
            </a:r>
            <a:r>
              <a:rPr lang="pl-PL" altLang="pl-PL" sz="1600" b="1" dirty="0" smtClean="0">
                <a:latin typeface="Cambria" panose="02040503050406030204" pitchFamily="18" charset="0"/>
              </a:rPr>
              <a:t>własnoręcznie deklaracji </a:t>
            </a:r>
            <a:br>
              <a:rPr lang="pl-PL" altLang="pl-PL" sz="1600" b="1" dirty="0" smtClean="0">
                <a:latin typeface="Cambria" panose="02040503050406030204" pitchFamily="18" charset="0"/>
              </a:rPr>
            </a:br>
            <a:r>
              <a:rPr lang="pl-PL" altLang="pl-PL" sz="1600" b="1" dirty="0" smtClean="0">
                <a:latin typeface="Cambria" panose="02040503050406030204" pitchFamily="18" charset="0"/>
              </a:rPr>
              <a:t>	</a:t>
            </a:r>
            <a:r>
              <a:rPr lang="pl-PL" altLang="pl-PL" sz="1600" dirty="0" smtClean="0">
                <a:latin typeface="Cambria" panose="02040503050406030204" pitchFamily="18" charset="0"/>
              </a:rPr>
              <a:t>na </a:t>
            </a:r>
            <a:r>
              <a:rPr lang="pl-PL" altLang="pl-PL" sz="1600" dirty="0">
                <a:latin typeface="Cambria" panose="02040503050406030204" pitchFamily="18" charset="0"/>
              </a:rPr>
              <a:t>adres e-mail: </a:t>
            </a:r>
            <a:endParaRPr lang="pl-PL" altLang="pl-PL" sz="1600" dirty="0" smtClean="0">
              <a:latin typeface="Cambria" panose="020405030504060302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18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biblioteka.proxy@pwr.edu.pl</a:t>
            </a:r>
            <a:r>
              <a:rPr lang="en-US" altLang="pl-PL" sz="2000" b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endParaRPr lang="pl-PL" altLang="pl-PL" sz="20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738221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"/>
          <a:stretch/>
        </p:blipFill>
        <p:spPr bwMode="auto">
          <a:xfrm>
            <a:off x="1009154" y="1997765"/>
            <a:ext cx="7543253" cy="4137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200" dirty="0" smtClean="0">
                <a:latin typeface="Cambria" panose="02040503050406030204" pitchFamily="18" charset="0"/>
              </a:rPr>
              <a:t>e-informator</a:t>
            </a:r>
            <a:endParaRPr lang="pl-PL" sz="3200" dirty="0"/>
          </a:p>
        </p:txBody>
      </p:sp>
      <p:sp>
        <p:nvSpPr>
          <p:cNvPr id="10" name="Symbol zastępczy tekstu 3"/>
          <p:cNvSpPr>
            <a:spLocks noGrp="1"/>
          </p:cNvSpPr>
          <p:nvPr>
            <p:ph type="body" idx="10"/>
          </p:nvPr>
        </p:nvSpPr>
        <p:spPr>
          <a:xfrm>
            <a:off x="755575" y="836712"/>
            <a:ext cx="8280920" cy="792089"/>
          </a:xfrm>
          <a:solidFill>
            <a:srgbClr val="C00000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pl-PL" dirty="0" smtClean="0"/>
          </a:p>
          <a:p>
            <a:pPr algn="ctr"/>
            <a:r>
              <a:rPr lang="pl-PL" altLang="pl-PL" sz="4400" dirty="0" smtClean="0">
                <a:latin typeface="Cambria" panose="02040503050406030204" pitchFamily="18" charset="0"/>
              </a:rPr>
              <a:t>biblioteka.pwr.edu.pl</a:t>
            </a:r>
            <a:endParaRPr lang="pl-PL" sz="4400" dirty="0">
              <a:latin typeface="Cambria" panose="02040503050406030204" pitchFamily="18" charset="0"/>
            </a:endParaRPr>
          </a:p>
          <a:p>
            <a:endParaRPr lang="pl-PL" dirty="0"/>
          </a:p>
        </p:txBody>
      </p:sp>
      <p:sp>
        <p:nvSpPr>
          <p:cNvPr id="14" name="Prostokąt zaokrąglony 13"/>
          <p:cNvSpPr/>
          <p:nvPr/>
        </p:nvSpPr>
        <p:spPr>
          <a:xfrm>
            <a:off x="5724128" y="4149080"/>
            <a:ext cx="1152128" cy="864096"/>
          </a:xfrm>
          <a:prstGeom prst="roundRect">
            <a:avLst/>
          </a:prstGeom>
          <a:noFill/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 rot="10800000">
            <a:off x="6948264" y="4437113"/>
            <a:ext cx="864096" cy="288032"/>
          </a:xfrm>
          <a:prstGeom prst="rightArrow">
            <a:avLst>
              <a:gd name="adj1" fmla="val 50000"/>
              <a:gd name="adj2" fmla="val 83950"/>
            </a:avLst>
          </a:prstGeom>
          <a:solidFill>
            <a:srgbClr val="A7190E"/>
          </a:solidFill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0795663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pl-PL" altLang="pl-PL" sz="3200" dirty="0">
                <a:latin typeface="Cambria" panose="02040503050406030204" pitchFamily="18" charset="0"/>
              </a:rPr>
              <a:t>Dziękuję za uwagę!</a:t>
            </a:r>
            <a:endParaRPr lang="pl-PL" sz="3200" dirty="0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827088" y="6137775"/>
            <a:ext cx="51847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ts val="0"/>
              </a:spcBef>
              <a:buFontTx/>
              <a:buNone/>
            </a:pPr>
            <a:r>
              <a:rPr lang="pl-PL" altLang="pl-PL" sz="1200" b="1" dirty="0">
                <a:latin typeface="Cambria" panose="02040503050406030204" pitchFamily="18" charset="0"/>
              </a:rPr>
              <a:t>Opracował: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pl-PL" altLang="pl-PL" sz="1200" dirty="0">
                <a:latin typeface="Cambria" panose="02040503050406030204" pitchFamily="18" charset="0"/>
              </a:rPr>
              <a:t>Dariusz Kardela, Dział Udostępniania i Magazynowania </a:t>
            </a:r>
            <a:r>
              <a:rPr lang="pl-PL" altLang="pl-PL" sz="1200" dirty="0" smtClean="0">
                <a:latin typeface="Cambria" panose="02040503050406030204" pitchFamily="18" charset="0"/>
              </a:rPr>
              <a:t>Zbiorów</a:t>
            </a:r>
          </a:p>
          <a:p>
            <a:pPr>
              <a:spcBef>
                <a:spcPts val="0"/>
              </a:spcBef>
              <a:buFontTx/>
              <a:buNone/>
            </a:pPr>
            <a:r>
              <a:rPr lang="pl-PL" altLang="pl-PL" sz="1200" dirty="0">
                <a:latin typeface="Cambria" panose="02040503050406030204" pitchFamily="18" charset="0"/>
              </a:rPr>
              <a:t>Zdjęcia: </a:t>
            </a:r>
            <a:r>
              <a:rPr lang="pl-PL" altLang="pl-PL" sz="1200" dirty="0" smtClean="0">
                <a:latin typeface="Cambria" panose="02040503050406030204" pitchFamily="18" charset="0"/>
              </a:rPr>
              <a:t>Bartek Sadowski </a:t>
            </a:r>
            <a:r>
              <a:rPr lang="pl-PL" altLang="pl-PL" sz="1200" dirty="0">
                <a:latin typeface="Cambria" panose="02040503050406030204" pitchFamily="18" charset="0"/>
              </a:rPr>
              <a:t>oraz </a:t>
            </a:r>
            <a:r>
              <a:rPr lang="pl-PL" altLang="pl-PL" sz="1200" dirty="0" smtClean="0">
                <a:latin typeface="Cambria" panose="02040503050406030204" pitchFamily="18" charset="0"/>
              </a:rPr>
              <a:t>Monika </a:t>
            </a:r>
            <a:r>
              <a:rPr lang="pl-PL" altLang="pl-PL" sz="1200" dirty="0">
                <a:latin typeface="Cambria" panose="02040503050406030204" pitchFamily="18" charset="0"/>
              </a:rPr>
              <a:t>Pichlak</a:t>
            </a:r>
          </a:p>
          <a:p>
            <a:pPr>
              <a:spcBef>
                <a:spcPct val="50000"/>
              </a:spcBef>
              <a:buFontTx/>
              <a:buNone/>
            </a:pPr>
            <a:endParaRPr lang="pl-PL" altLang="pl-PL" sz="1200" dirty="0">
              <a:latin typeface="Cambria" panose="02040503050406030204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3" t="32687" r="-157" b="9867"/>
          <a:stretch/>
        </p:blipFill>
        <p:spPr>
          <a:xfrm>
            <a:off x="1141900" y="1768697"/>
            <a:ext cx="3744912" cy="215145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6" t="20641" r="8277"/>
          <a:stretch/>
        </p:blipFill>
        <p:spPr>
          <a:xfrm>
            <a:off x="5004048" y="4020619"/>
            <a:ext cx="3708261" cy="213344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4" b="14462"/>
          <a:stretch/>
        </p:blipFill>
        <p:spPr>
          <a:xfrm>
            <a:off x="1136571" y="4020619"/>
            <a:ext cx="3744417" cy="213344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" t="5779" r="1345" b="8705"/>
          <a:stretch/>
        </p:blipFill>
        <p:spPr>
          <a:xfrm>
            <a:off x="5004048" y="1768697"/>
            <a:ext cx="3698729" cy="2151453"/>
          </a:xfrm>
          <a:prstGeom prst="rect">
            <a:avLst/>
          </a:prstGeom>
        </p:spPr>
      </p:pic>
      <p:sp>
        <p:nvSpPr>
          <p:cNvPr id="10" name="Symbol zastępczy tekstu 3"/>
          <p:cNvSpPr>
            <a:spLocks noGrp="1"/>
          </p:cNvSpPr>
          <p:nvPr>
            <p:ph type="body" idx="10"/>
          </p:nvPr>
        </p:nvSpPr>
        <p:spPr>
          <a:xfrm>
            <a:off x="755575" y="836712"/>
            <a:ext cx="8280920" cy="792089"/>
          </a:xfrm>
          <a:solidFill>
            <a:srgbClr val="C00000"/>
          </a:solidFill>
          <a:ln>
            <a:solidFill>
              <a:schemeClr val="bg1"/>
            </a:solidFill>
          </a:ln>
        </p:spPr>
        <p:txBody>
          <a:bodyPr/>
          <a:lstStyle/>
          <a:p>
            <a:endParaRPr lang="pl-PL" dirty="0" smtClean="0"/>
          </a:p>
          <a:p>
            <a:pPr algn="ctr"/>
            <a:r>
              <a:rPr lang="pl-PL" altLang="pl-PL" sz="4400" dirty="0" smtClean="0">
                <a:latin typeface="Cambria" panose="02040503050406030204" pitchFamily="18" charset="0"/>
              </a:rPr>
              <a:t>biblioteka.pwr.edu.pl</a:t>
            </a:r>
            <a:endParaRPr lang="pl-PL" sz="4400" dirty="0">
              <a:latin typeface="Cambria" panose="020405030504060302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4690640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2400" dirty="0">
                <a:latin typeface="Cambria" panose="02040503050406030204" pitchFamily="18" charset="0"/>
              </a:rPr>
              <a:t>System biblioteczno-informacyjny Politechniki Wrocławskiej </a:t>
            </a:r>
            <a:endParaRPr lang="pl-PL" altLang="pl-PL" sz="2400" dirty="0"/>
          </a:p>
        </p:txBody>
      </p:sp>
      <p:sp>
        <p:nvSpPr>
          <p:cNvPr id="15365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120775"/>
            <a:ext cx="8280400" cy="508000"/>
          </a:xfrm>
        </p:spPr>
        <p:txBody>
          <a:bodyPr/>
          <a:lstStyle/>
          <a:p>
            <a:endParaRPr lang="pl-PL" altLang="pl-PL" dirty="0" smtClean="0"/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798800" y="3428493"/>
            <a:ext cx="3989272" cy="2592795"/>
          </a:xfrm>
          <a:prstGeom prst="flowChartAlternateProcess">
            <a:avLst/>
          </a:prstGeom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36000" anchor="ctr"/>
          <a:lstStyle/>
          <a:p>
            <a:pPr algn="ctr"/>
            <a:r>
              <a:rPr lang="pl-PL" altLang="pl-PL" sz="2000" b="1" dirty="0">
                <a:latin typeface="Cambria" panose="02040503050406030204" pitchFamily="18" charset="0"/>
              </a:rPr>
              <a:t>Biblioteka </a:t>
            </a:r>
            <a:r>
              <a:rPr lang="pl-PL" altLang="pl-PL" sz="2000" b="1" dirty="0" smtClean="0">
                <a:latin typeface="Cambria" panose="02040503050406030204" pitchFamily="18" charset="0"/>
              </a:rPr>
              <a:t>Klasyczna</a:t>
            </a:r>
          </a:p>
          <a:p>
            <a:endParaRPr lang="pl-PL" altLang="pl-PL" sz="1600" b="1" dirty="0">
              <a:latin typeface="Cambria" panose="02040503050406030204" pitchFamily="18" charset="0"/>
            </a:endParaRPr>
          </a:p>
          <a:p>
            <a:pPr marL="180975" indent="-180975">
              <a:lnSpc>
                <a:spcPct val="150000"/>
              </a:lnSpc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600" dirty="0" smtClean="0">
                <a:latin typeface="Cambria" panose="02040503050406030204" pitchFamily="18" charset="0"/>
              </a:rPr>
              <a:t>Wypożyczalnia </a:t>
            </a:r>
            <a:r>
              <a:rPr lang="pl-PL" altLang="pl-PL" sz="1600" dirty="0">
                <a:latin typeface="Cambria" panose="02040503050406030204" pitchFamily="18" charset="0"/>
              </a:rPr>
              <a:t>i Czytelnia </a:t>
            </a:r>
            <a:r>
              <a:rPr lang="pl-PL" altLang="pl-PL" sz="1600" dirty="0" smtClean="0">
                <a:latin typeface="Cambria" panose="02040503050406030204" pitchFamily="18" charset="0"/>
              </a:rPr>
              <a:t>Główna</a:t>
            </a:r>
          </a:p>
          <a:p>
            <a:pPr marL="180975" indent="-180975">
              <a:lnSpc>
                <a:spcPct val="150000"/>
              </a:lnSpc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600" dirty="0" smtClean="0">
                <a:latin typeface="Cambria" panose="02040503050406030204" pitchFamily="18" charset="0"/>
              </a:rPr>
              <a:t>Wypożyczalnia </a:t>
            </a:r>
            <a:r>
              <a:rPr lang="pl-PL" altLang="pl-PL" sz="1600" dirty="0">
                <a:latin typeface="Cambria" panose="02040503050406030204" pitchFamily="18" charset="0"/>
              </a:rPr>
              <a:t>i Czytelnia </a:t>
            </a:r>
            <a:r>
              <a:rPr lang="pl-PL" altLang="pl-PL" sz="1600" dirty="0" smtClean="0">
                <a:latin typeface="Cambria" panose="02040503050406030204" pitchFamily="18" charset="0"/>
              </a:rPr>
              <a:t>Beletrystyczna</a:t>
            </a:r>
          </a:p>
          <a:p>
            <a:pPr marL="180975" indent="-180975">
              <a:lnSpc>
                <a:spcPct val="150000"/>
              </a:lnSpc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600" dirty="0" smtClean="0">
                <a:latin typeface="Cambria" panose="02040503050406030204" pitchFamily="18" charset="0"/>
              </a:rPr>
              <a:t>Wypożyczalnia Międzybiblioteczna</a:t>
            </a:r>
          </a:p>
          <a:p>
            <a:pPr marL="285750" indent="-285750">
              <a:buClr>
                <a:srgbClr val="A7190E"/>
              </a:buClr>
              <a:buFont typeface="Wingdings" panose="05000000000000000000" pitchFamily="2" charset="2"/>
              <a:buChar char="§"/>
            </a:pPr>
            <a:endParaRPr lang="pl-PL" altLang="pl-PL" sz="1600" dirty="0">
              <a:latin typeface="Cambria" panose="02040503050406030204" pitchFamily="18" charset="0"/>
            </a:endParaRP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4860032" y="3428493"/>
            <a:ext cx="4032448" cy="2592795"/>
          </a:xfrm>
          <a:prstGeom prst="flowChartAlternateProcess">
            <a:avLst/>
          </a:prstGeom>
          <a:ln>
            <a:solidFill>
              <a:schemeClr val="accent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36000" anchor="ctr"/>
          <a:lstStyle/>
          <a:p>
            <a:pPr algn="ctr"/>
            <a:r>
              <a:rPr lang="pl-PL" altLang="pl-PL" sz="2000" b="1" dirty="0" smtClean="0">
                <a:latin typeface="Cambria" panose="02040503050406030204" pitchFamily="18" charset="0"/>
              </a:rPr>
              <a:t>Biblioteka Elektroniczna</a:t>
            </a:r>
          </a:p>
          <a:p>
            <a:endParaRPr lang="pl-PL" altLang="pl-PL" sz="1600" b="1" dirty="0">
              <a:latin typeface="Cambria" panose="02040503050406030204" pitchFamily="18" charset="0"/>
            </a:endParaRPr>
          </a:p>
          <a:p>
            <a:pPr marL="180975" indent="-180975">
              <a:lnSpc>
                <a:spcPct val="150000"/>
              </a:lnSpc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600" dirty="0">
                <a:latin typeface="Cambria" panose="02040503050406030204" pitchFamily="18" charset="0"/>
              </a:rPr>
              <a:t>Strefa Otwartej Nauki</a:t>
            </a:r>
          </a:p>
          <a:p>
            <a:pPr marL="180975" indent="-180975" eaLnBrk="1" hangingPunct="1">
              <a:spcBef>
                <a:spcPts val="800"/>
              </a:spcBef>
              <a:buClr>
                <a:srgbClr val="A7190E"/>
              </a:buClr>
              <a:buFont typeface="Wingdings" panose="05000000000000000000" pitchFamily="2" charset="2"/>
              <a:buChar char="§"/>
              <a:defRPr/>
            </a:pPr>
            <a:r>
              <a:rPr lang="pl-PL" altLang="pl-PL" sz="1600" b="1" dirty="0" smtClean="0">
                <a:latin typeface="Cambria" panose="02040503050406030204" pitchFamily="18" charset="0"/>
              </a:rPr>
              <a:t>Biblioteki Tematyczne </a:t>
            </a:r>
            <a:br>
              <a:rPr lang="pl-PL" altLang="pl-PL" sz="1600" b="1" dirty="0" smtClean="0">
                <a:latin typeface="Cambria" panose="02040503050406030204" pitchFamily="18" charset="0"/>
              </a:rPr>
            </a:br>
            <a:r>
              <a:rPr lang="pl-PL" altLang="pl-PL" sz="1600" b="1" dirty="0" smtClean="0">
                <a:latin typeface="Cambria" panose="02040503050406030204" pitchFamily="18" charset="0"/>
              </a:rPr>
              <a:t>usytuowane przy wydziałach </a:t>
            </a:r>
            <a:r>
              <a:rPr lang="pl-PL" altLang="pl-PL" sz="1600" b="1" dirty="0" err="1" smtClean="0">
                <a:latin typeface="Cambria" panose="02040503050406030204" pitchFamily="18" charset="0"/>
              </a:rPr>
              <a:t>PWr</a:t>
            </a:r>
            <a:endParaRPr lang="pl-PL" altLang="pl-PL" sz="1600" dirty="0">
              <a:latin typeface="Cambria" panose="02040503050406030204" pitchFamily="18" charset="0"/>
            </a:endParaRPr>
          </a:p>
          <a:p>
            <a:pPr marL="285750" indent="-285750" eaLnBrk="1" hangingPunct="1">
              <a:buClr>
                <a:srgbClr val="A7190E"/>
              </a:buClr>
              <a:buFont typeface="Wingdings" panose="05000000000000000000" pitchFamily="2" charset="2"/>
              <a:buChar char="§"/>
              <a:defRPr/>
            </a:pPr>
            <a:endParaRPr lang="pl-PL" altLang="pl-PL" sz="1600" dirty="0" smtClean="0">
              <a:latin typeface="Cambria" pitchFamily="18" charset="0"/>
            </a:endParaRPr>
          </a:p>
          <a:p>
            <a:pPr marL="285750" indent="-285750" eaLnBrk="1" hangingPunct="1">
              <a:buClr>
                <a:srgbClr val="A7190E"/>
              </a:buClr>
              <a:buFont typeface="Wingdings" panose="05000000000000000000" pitchFamily="2" charset="2"/>
              <a:buChar char="§"/>
              <a:defRPr/>
            </a:pPr>
            <a:endParaRPr lang="pl-PL" altLang="pl-PL" sz="1600" dirty="0">
              <a:latin typeface="Cambria" pitchFamily="18" charset="0"/>
            </a:endParaRPr>
          </a:p>
        </p:txBody>
      </p:sp>
      <p:sp>
        <p:nvSpPr>
          <p:cNvPr id="12" name="AutoShape 14"/>
          <p:cNvSpPr>
            <a:spLocks noChangeArrowheads="1"/>
          </p:cNvSpPr>
          <p:nvPr/>
        </p:nvSpPr>
        <p:spPr bwMode="auto">
          <a:xfrm rot="5400000">
            <a:off x="3217936" y="2796958"/>
            <a:ext cx="902708" cy="360362"/>
          </a:xfrm>
          <a:prstGeom prst="rightArrow">
            <a:avLst>
              <a:gd name="adj1" fmla="val 50000"/>
              <a:gd name="adj2" fmla="val 71448"/>
            </a:avLst>
          </a:prstGeom>
          <a:solidFill>
            <a:srgbClr val="A7190E"/>
          </a:solidFill>
          <a:ln w="9525">
            <a:solidFill>
              <a:srgbClr val="A7190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Cambria" panose="02040503050406030204" pitchFamily="18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2827791" y="1852768"/>
            <a:ext cx="3960341" cy="843013"/>
          </a:xfrm>
          <a:prstGeom prst="flowChartAlternateProcess">
            <a:avLst/>
          </a:prstGeom>
          <a:solidFill>
            <a:srgbClr val="A7190E"/>
          </a:solidFill>
          <a:ln w="9525">
            <a:solidFill>
              <a:srgbClr val="A7190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BIBLIOTEKA </a:t>
            </a:r>
            <a:br>
              <a:rPr lang="pl-PL" altLang="pl-PL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pl-PL" altLang="pl-PL" sz="2000" b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POLITECHNIKI  WROCŁAWSKIEJ</a:t>
            </a:r>
            <a:endParaRPr lang="pl-PL" altLang="pl-PL" sz="2000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7" name="AutoShape 14"/>
          <p:cNvSpPr>
            <a:spLocks noChangeArrowheads="1"/>
          </p:cNvSpPr>
          <p:nvPr/>
        </p:nvSpPr>
        <p:spPr bwMode="auto">
          <a:xfrm rot="5400000">
            <a:off x="5501253" y="2796958"/>
            <a:ext cx="902708" cy="360362"/>
          </a:xfrm>
          <a:prstGeom prst="rightArrow">
            <a:avLst>
              <a:gd name="adj1" fmla="val 50000"/>
              <a:gd name="adj2" fmla="val 71448"/>
            </a:avLst>
          </a:prstGeom>
          <a:solidFill>
            <a:srgbClr val="A7190E"/>
          </a:solidFill>
          <a:ln w="9525">
            <a:solidFill>
              <a:srgbClr val="A7190E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ymbol zastępczy tekstu 3"/>
          <p:cNvSpPr>
            <a:spLocks noGrp="1"/>
          </p:cNvSpPr>
          <p:nvPr>
            <p:ph type="body" idx="10"/>
          </p:nvPr>
        </p:nvSpPr>
        <p:spPr>
          <a:xfrm>
            <a:off x="755650" y="44450"/>
            <a:ext cx="8285163" cy="504825"/>
          </a:xfrm>
        </p:spPr>
        <p:txBody>
          <a:bodyPr/>
          <a:lstStyle/>
          <a:p>
            <a:r>
              <a:rPr lang="pl-PL" altLang="pl-PL" sz="3600" dirty="0" smtClean="0">
                <a:latin typeface="Cambria" panose="02040503050406030204" pitchFamily="18" charset="0"/>
              </a:rPr>
              <a:t>Lokalizacja Bibliotek </a:t>
            </a:r>
            <a:r>
              <a:rPr lang="pl-PL" altLang="pl-PL" sz="3600" dirty="0" err="1" smtClean="0">
                <a:latin typeface="Cambria" panose="02040503050406030204" pitchFamily="18" charset="0"/>
              </a:rPr>
              <a:t>PWr</a:t>
            </a:r>
            <a:r>
              <a:rPr lang="pl-PL" altLang="pl-PL" sz="3600" dirty="0" smtClean="0">
                <a:latin typeface="Cambria" panose="02040503050406030204" pitchFamily="18" charset="0"/>
              </a:rPr>
              <a:t> we Wrocławiu</a:t>
            </a:r>
          </a:p>
        </p:txBody>
      </p:sp>
      <p:sp>
        <p:nvSpPr>
          <p:cNvPr id="7" name="Symbol zastępczy zawartości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11" name="Grupa 10"/>
          <p:cNvGrpSpPr/>
          <p:nvPr/>
        </p:nvGrpSpPr>
        <p:grpSpPr>
          <a:xfrm>
            <a:off x="768607" y="908720"/>
            <a:ext cx="8114803" cy="5949280"/>
            <a:chOff x="768592" y="692696"/>
            <a:chExt cx="8058537" cy="594928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756" t="11685" r="22601" b="23705"/>
            <a:stretch/>
          </p:blipFill>
          <p:spPr bwMode="auto">
            <a:xfrm>
              <a:off x="768592" y="692696"/>
              <a:ext cx="8058537" cy="5949280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3" name="Prostokąt 12"/>
            <p:cNvSpPr/>
            <p:nvPr/>
          </p:nvSpPr>
          <p:spPr>
            <a:xfrm>
              <a:off x="773938" y="6299124"/>
              <a:ext cx="1944142" cy="33265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624207591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807927" y="1844824"/>
            <a:ext cx="3997436" cy="4968726"/>
          </a:xfrm>
        </p:spPr>
        <p:txBody>
          <a:bodyPr/>
          <a:lstStyle/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pl-PL" altLang="pl-PL" sz="2000" b="1" dirty="0" smtClean="0">
                <a:latin typeface="Cambria" panose="02040503050406030204" pitchFamily="18" charset="0"/>
              </a:rPr>
              <a:t>Wypożyczalnia </a:t>
            </a:r>
            <a:r>
              <a:rPr lang="pl-PL" altLang="pl-PL" sz="2000" b="1" dirty="0">
                <a:latin typeface="Cambria" panose="02040503050406030204" pitchFamily="18" charset="0"/>
              </a:rPr>
              <a:t>Główna </a:t>
            </a:r>
            <a:r>
              <a:rPr lang="pl-PL" altLang="pl-PL" sz="2000" b="1" dirty="0" smtClean="0">
                <a:latin typeface="Cambria" panose="02040503050406030204" pitchFamily="18" charset="0"/>
              </a:rPr>
              <a:t/>
            </a:r>
            <a:br>
              <a:rPr lang="pl-PL" altLang="pl-PL" sz="2000" b="1" dirty="0" smtClean="0">
                <a:latin typeface="Cambria" panose="02040503050406030204" pitchFamily="18" charset="0"/>
              </a:rPr>
            </a:br>
            <a:r>
              <a:rPr lang="pl-PL" altLang="pl-PL" sz="2000" dirty="0" smtClean="0">
                <a:latin typeface="Cambria" panose="02040503050406030204" pitchFamily="18" charset="0"/>
              </a:rPr>
              <a:t>bud</a:t>
            </a:r>
            <a:r>
              <a:rPr lang="pl-PL" altLang="pl-PL" sz="2000" dirty="0">
                <a:latin typeface="Cambria" panose="02040503050406030204" pitchFamily="18" charset="0"/>
              </a:rPr>
              <a:t>. </a:t>
            </a:r>
            <a:r>
              <a:rPr lang="pl-PL" altLang="pl-PL" sz="2000" dirty="0" smtClean="0">
                <a:latin typeface="Cambria" panose="02040503050406030204" pitchFamily="18" charset="0"/>
              </a:rPr>
              <a:t>A-1</a:t>
            </a:r>
          </a:p>
          <a:p>
            <a:pPr marL="271463" indent="-271463">
              <a:buClr>
                <a:srgbClr val="A7190E"/>
              </a:buClr>
              <a:buNone/>
              <a:tabLst>
                <a:tab pos="361950" algn="l"/>
              </a:tabLst>
            </a:pPr>
            <a:r>
              <a:rPr lang="pl-PL" altLang="pl-PL" sz="2000" dirty="0" smtClean="0">
                <a:latin typeface="Cambria" panose="02040503050406030204" pitchFamily="18" charset="0"/>
              </a:rPr>
              <a:t>	klatka </a:t>
            </a:r>
            <a:r>
              <a:rPr lang="pl-PL" altLang="pl-PL" sz="2000" dirty="0">
                <a:latin typeface="Cambria" panose="02040503050406030204" pitchFamily="18" charset="0"/>
              </a:rPr>
              <a:t>schodowa „C</a:t>
            </a:r>
            <a:r>
              <a:rPr lang="pl-PL" altLang="pl-PL" sz="2000" dirty="0" smtClean="0">
                <a:latin typeface="Cambria" panose="02040503050406030204" pitchFamily="18" charset="0"/>
              </a:rPr>
              <a:t>”</a:t>
            </a:r>
          </a:p>
          <a:p>
            <a:pPr marL="271463" indent="-271463">
              <a:buClr>
                <a:srgbClr val="A7190E"/>
              </a:buClr>
              <a:buNone/>
              <a:tabLst>
                <a:tab pos="361950" algn="l"/>
              </a:tabLst>
            </a:pPr>
            <a:r>
              <a:rPr lang="pl-PL" altLang="pl-PL" sz="2000" dirty="0">
                <a:latin typeface="Cambria" panose="02040503050406030204" pitchFamily="18" charset="0"/>
              </a:rPr>
              <a:t>	</a:t>
            </a:r>
            <a:r>
              <a:rPr lang="pl-PL" altLang="pl-PL" sz="2000" dirty="0" smtClean="0">
                <a:latin typeface="Cambria" panose="02040503050406030204" pitchFamily="18" charset="0"/>
              </a:rPr>
              <a:t>II piętro, pok</a:t>
            </a:r>
            <a:r>
              <a:rPr lang="pl-PL" altLang="pl-PL" sz="2000" dirty="0">
                <a:latin typeface="Cambria" panose="02040503050406030204" pitchFamily="18" charset="0"/>
              </a:rPr>
              <a:t>. </a:t>
            </a:r>
            <a:r>
              <a:rPr lang="pl-PL" altLang="pl-PL" sz="2000" dirty="0" smtClean="0">
                <a:latin typeface="Cambria" panose="02040503050406030204" pitchFamily="18" charset="0"/>
              </a:rPr>
              <a:t>307A</a:t>
            </a:r>
          </a:p>
          <a:p>
            <a:pPr marL="271463" indent="-271463">
              <a:buClr>
                <a:srgbClr val="A7190E"/>
              </a:buClr>
              <a:buNone/>
              <a:tabLst>
                <a:tab pos="361950" algn="l"/>
              </a:tabLst>
            </a:pPr>
            <a:endParaRPr lang="pl-PL" altLang="pl-PL" sz="2000" dirty="0" smtClean="0">
              <a:latin typeface="Cambria" panose="02040503050406030204" pitchFamily="18" charset="0"/>
            </a:endParaRPr>
          </a:p>
          <a:p>
            <a:pPr marL="271463" indent="-271463">
              <a:buClr>
                <a:srgbClr val="A7190E"/>
              </a:buClr>
              <a:buNone/>
              <a:tabLst>
                <a:tab pos="361950" algn="l"/>
              </a:tabLst>
            </a:pPr>
            <a:endParaRPr lang="pl-PL" altLang="pl-PL" sz="20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pl-PL" altLang="pl-PL" dirty="0" smtClean="0"/>
          </a:p>
        </p:txBody>
      </p:sp>
      <p:sp>
        <p:nvSpPr>
          <p:cNvPr id="17411" name="Symbol zastępczy zawartości 2"/>
          <p:cNvSpPr>
            <a:spLocks noGrp="1"/>
          </p:cNvSpPr>
          <p:nvPr>
            <p:ph sz="half" idx="11"/>
          </p:nvPr>
        </p:nvSpPr>
        <p:spPr>
          <a:xfrm>
            <a:off x="5076056" y="1844824"/>
            <a:ext cx="3979044" cy="4968726"/>
          </a:xfrm>
        </p:spPr>
        <p:txBody>
          <a:bodyPr/>
          <a:lstStyle/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2000" dirty="0" smtClean="0">
                <a:latin typeface="Cambria" panose="02040503050406030204" pitchFamily="18" charset="0"/>
              </a:rPr>
              <a:t>Elektroniczną </a:t>
            </a:r>
            <a:r>
              <a:rPr lang="pl-PL" altLang="pl-PL" sz="2000" dirty="0">
                <a:latin typeface="Cambria" panose="02040503050406030204" pitchFamily="18" charset="0"/>
              </a:rPr>
              <a:t>legitymację studencką</a:t>
            </a:r>
          </a:p>
          <a:p>
            <a:pPr marL="271463" indent="-271463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2000" dirty="0">
                <a:latin typeface="Cambria" panose="02040503050406030204" pitchFamily="18" charset="0"/>
              </a:rPr>
              <a:t>Kartę zobowiązań</a:t>
            </a:r>
          </a:p>
        </p:txBody>
      </p:sp>
      <p:sp>
        <p:nvSpPr>
          <p:cNvPr id="17412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4000" dirty="0">
                <a:latin typeface="Cambria" panose="02040503050406030204" pitchFamily="18" charset="0"/>
              </a:rPr>
              <a:t>Zapisy do Bibliotek </a:t>
            </a:r>
            <a:r>
              <a:rPr lang="pl-PL" altLang="pl-PL" sz="4000" dirty="0" err="1">
                <a:latin typeface="Cambria" panose="02040503050406030204" pitchFamily="18" charset="0"/>
              </a:rPr>
              <a:t>PWr</a:t>
            </a:r>
            <a:endParaRPr lang="pl-PL" altLang="pl-PL" sz="4000" dirty="0" smtClean="0"/>
          </a:p>
        </p:txBody>
      </p:sp>
      <p:sp>
        <p:nvSpPr>
          <p:cNvPr id="17413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120775"/>
            <a:ext cx="4049713" cy="508000"/>
          </a:xfrm>
        </p:spPr>
        <p:txBody>
          <a:bodyPr/>
          <a:lstStyle/>
          <a:p>
            <a:pPr algn="ctr"/>
            <a:r>
              <a:rPr lang="pl-PL" altLang="pl-PL" sz="2000" b="1" dirty="0" smtClean="0">
                <a:latin typeface="Cambria" panose="02040503050406030204" pitchFamily="18" charset="0"/>
              </a:rPr>
              <a:t>GDZIE?</a:t>
            </a:r>
            <a:endParaRPr lang="pl-PL" altLang="pl-PL" sz="2000" dirty="0" smtClean="0"/>
          </a:p>
        </p:txBody>
      </p:sp>
      <p:sp>
        <p:nvSpPr>
          <p:cNvPr id="17414" name="Symbol zastępczy tekstu 5"/>
          <p:cNvSpPr>
            <a:spLocks noGrp="1"/>
          </p:cNvSpPr>
          <p:nvPr>
            <p:ph type="body" idx="13"/>
          </p:nvPr>
        </p:nvSpPr>
        <p:spPr>
          <a:xfrm>
            <a:off x="5003800" y="1120775"/>
            <a:ext cx="4051300" cy="508000"/>
          </a:xfrm>
        </p:spPr>
        <p:txBody>
          <a:bodyPr/>
          <a:lstStyle/>
          <a:p>
            <a:pPr algn="ctr"/>
            <a:r>
              <a:rPr lang="pl-PL" altLang="pl-PL" sz="2000" b="1" dirty="0">
                <a:latin typeface="Cambria" panose="02040503050406030204" pitchFamily="18" charset="0"/>
              </a:rPr>
              <a:t>CO </a:t>
            </a:r>
            <a:r>
              <a:rPr lang="pl-PL" altLang="pl-PL" sz="2000" b="1" dirty="0" smtClean="0">
                <a:latin typeface="Cambria" panose="02040503050406030204" pitchFamily="18" charset="0"/>
              </a:rPr>
              <a:t>ZABRAĆ</a:t>
            </a:r>
            <a:r>
              <a:rPr lang="pl-PL" altLang="pl-PL" sz="2000" dirty="0"/>
              <a:t>?</a:t>
            </a:r>
            <a:endParaRPr lang="pl-PL" altLang="pl-PL" sz="2000" b="1" dirty="0">
              <a:latin typeface="Cambria" panose="02040503050406030204" pitchFamily="18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t="5119" r="13008" b="8269"/>
          <a:stretch>
            <a:fillRect/>
          </a:stretch>
        </p:blipFill>
        <p:spPr bwMode="auto">
          <a:xfrm>
            <a:off x="6228184" y="3287331"/>
            <a:ext cx="1871663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"/>
          <a:stretch>
            <a:fillRect/>
          </a:stretch>
        </p:blipFill>
        <p:spPr bwMode="auto">
          <a:xfrm>
            <a:off x="4907646" y="4912602"/>
            <a:ext cx="1624013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Y:\dane\1 CWINT\ZDJECIA\2016\2016.12.21. wypożyczalnia_czytelnia2\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41" y="3783120"/>
            <a:ext cx="3384376" cy="225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ytuł 1"/>
          <p:cNvSpPr>
            <a:spLocks noGrp="1"/>
          </p:cNvSpPr>
          <p:nvPr>
            <p:ph type="title"/>
          </p:nvPr>
        </p:nvSpPr>
        <p:spPr>
          <a:xfrm>
            <a:off x="684213" y="116632"/>
            <a:ext cx="8208267" cy="958428"/>
          </a:xfrm>
        </p:spPr>
        <p:txBody>
          <a:bodyPr/>
          <a:lstStyle/>
          <a:p>
            <a:r>
              <a:rPr lang="pl-PL" altLang="pl-PL" sz="3600" b="0" dirty="0" smtClean="0">
                <a:latin typeface="Cambria" panose="02040503050406030204" pitchFamily="18" charset="0"/>
              </a:rPr>
              <a:t>Limity wypożyczenia książek </a:t>
            </a: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 rot="3597289">
            <a:off x="3035610" y="4168346"/>
            <a:ext cx="1058559" cy="330814"/>
          </a:xfrm>
          <a:prstGeom prst="leftArrow">
            <a:avLst>
              <a:gd name="adj1" fmla="val 50000"/>
              <a:gd name="adj2" fmla="val 100605"/>
            </a:avLst>
          </a:prstGeom>
          <a:solidFill>
            <a:srgbClr val="A7190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 rot="10800000">
            <a:off x="4269480" y="2560327"/>
            <a:ext cx="807553" cy="374312"/>
          </a:xfrm>
          <a:prstGeom prst="leftArrow">
            <a:avLst>
              <a:gd name="adj1" fmla="val 50000"/>
              <a:gd name="adj2" fmla="val 100605"/>
            </a:avLst>
          </a:prstGeom>
          <a:solidFill>
            <a:srgbClr val="A7190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14" name="Elipsa 13"/>
          <p:cNvSpPr/>
          <p:nvPr/>
        </p:nvSpPr>
        <p:spPr>
          <a:xfrm>
            <a:off x="1763688" y="1628800"/>
            <a:ext cx="2732951" cy="223736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2800" b="1" dirty="0">
                <a:solidFill>
                  <a:srgbClr val="A7190E"/>
                </a:solidFill>
                <a:latin typeface="Cambria" panose="02040503050406030204" pitchFamily="18" charset="0"/>
              </a:rPr>
              <a:t>10</a:t>
            </a:r>
            <a:r>
              <a:rPr lang="pl-PL" altLang="pl-PL" sz="2800" dirty="0">
                <a:solidFill>
                  <a:srgbClr val="A7190E"/>
                </a:solidFill>
                <a:latin typeface="Cambria" panose="02040503050406030204" pitchFamily="18" charset="0"/>
              </a:rPr>
              <a:t> </a:t>
            </a:r>
            <a:br>
              <a:rPr lang="pl-PL" altLang="pl-PL" sz="2800" dirty="0">
                <a:solidFill>
                  <a:srgbClr val="A7190E"/>
                </a:solidFill>
                <a:latin typeface="Cambria" panose="02040503050406030204" pitchFamily="18" charset="0"/>
              </a:rPr>
            </a:br>
            <a:r>
              <a:rPr lang="pl-PL" altLang="pl-PL" sz="2400" b="1" dirty="0">
                <a:solidFill>
                  <a:schemeClr val="tx1"/>
                </a:solidFill>
                <a:latin typeface="Cambria" panose="02040503050406030204" pitchFamily="18" charset="0"/>
              </a:rPr>
              <a:t>egzemplarzy</a:t>
            </a:r>
          </a:p>
        </p:txBody>
      </p:sp>
      <p:sp>
        <p:nvSpPr>
          <p:cNvPr id="15" name="Elipsa 14"/>
          <p:cNvSpPr/>
          <p:nvPr/>
        </p:nvSpPr>
        <p:spPr>
          <a:xfrm>
            <a:off x="3370444" y="4300849"/>
            <a:ext cx="2732951" cy="229978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ct val="50000"/>
              </a:spcBef>
            </a:pPr>
            <a:r>
              <a:rPr lang="pl-PL" altLang="pl-PL" sz="2800" b="1" dirty="0">
                <a:solidFill>
                  <a:srgbClr val="A7190E"/>
                </a:solidFill>
                <a:latin typeface="Cambria" panose="02040503050406030204" pitchFamily="18" charset="0"/>
              </a:rPr>
              <a:t>3</a:t>
            </a:r>
            <a:br>
              <a:rPr lang="pl-PL" altLang="pl-PL" sz="2800" b="1" dirty="0">
                <a:solidFill>
                  <a:srgbClr val="A7190E"/>
                </a:solidFill>
                <a:latin typeface="Cambria" panose="02040503050406030204" pitchFamily="18" charset="0"/>
              </a:rPr>
            </a:br>
            <a:r>
              <a:rPr lang="pl-PL" altLang="pl-PL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dni na odbiór</a:t>
            </a: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 rot="17977379">
            <a:off x="5396255" y="3960310"/>
            <a:ext cx="1157301" cy="330814"/>
          </a:xfrm>
          <a:prstGeom prst="leftArrow">
            <a:avLst>
              <a:gd name="adj1" fmla="val 50000"/>
              <a:gd name="adj2" fmla="val 100605"/>
            </a:avLst>
          </a:prstGeom>
          <a:solidFill>
            <a:srgbClr val="A7190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13" name="Elipsa 12"/>
          <p:cNvSpPr/>
          <p:nvPr/>
        </p:nvSpPr>
        <p:spPr>
          <a:xfrm>
            <a:off x="5091522" y="1628801"/>
            <a:ext cx="2732951" cy="223736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spcBef>
                <a:spcPct val="50000"/>
              </a:spcBef>
            </a:pPr>
            <a:r>
              <a:rPr lang="pl-PL" altLang="pl-PL" sz="2800" b="1" dirty="0">
                <a:solidFill>
                  <a:srgbClr val="A7190E"/>
                </a:solidFill>
                <a:latin typeface="Cambria" panose="02040503050406030204" pitchFamily="18" charset="0"/>
              </a:rPr>
              <a:t>6</a:t>
            </a:r>
            <a:br>
              <a:rPr lang="pl-PL" altLang="pl-PL" sz="2800" b="1" dirty="0">
                <a:solidFill>
                  <a:srgbClr val="A7190E"/>
                </a:solidFill>
                <a:latin typeface="Cambria" panose="02040503050406030204" pitchFamily="18" charset="0"/>
              </a:rPr>
            </a:br>
            <a:r>
              <a:rPr lang="pl-PL" altLang="pl-PL" sz="2800" b="1" dirty="0">
                <a:solidFill>
                  <a:schemeClr val="tx1"/>
                </a:solidFill>
                <a:latin typeface="Cambria" panose="02040503050406030204" pitchFamily="18" charset="0"/>
              </a:rPr>
              <a:t>miesięcy</a:t>
            </a:r>
          </a:p>
        </p:txBody>
      </p:sp>
    </p:spTree>
    <p:extLst>
      <p:ext uri="{BB962C8B-B14F-4D97-AF65-F5344CB8AC3E}">
        <p14:creationId xmlns:p14="http://schemas.microsoft.com/office/powerpoint/2010/main" val="1919056214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4" grpId="0" animBg="1"/>
      <p:bldP spid="15" grpId="0" animBg="1"/>
      <p:bldP spid="16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755650" y="1628775"/>
            <a:ext cx="4049713" cy="5040585"/>
          </a:xfrm>
        </p:spPr>
        <p:txBody>
          <a:bodyPr/>
          <a:lstStyle/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endParaRPr lang="pl-PL" altLang="pl-PL" sz="1800" dirty="0" smtClean="0">
              <a:latin typeface="Cambria" panose="02040503050406030204" pitchFamily="18" charset="0"/>
            </a:endParaRPr>
          </a:p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800" dirty="0" smtClean="0">
                <a:latin typeface="Cambria" panose="02040503050406030204" pitchFamily="18" charset="0"/>
              </a:rPr>
              <a:t>Wypożyczalnia Główna</a:t>
            </a:r>
          </a:p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800" dirty="0" smtClean="0">
                <a:latin typeface="Cambria" panose="02040503050406030204" pitchFamily="18" charset="0"/>
              </a:rPr>
              <a:t>Czytelnia Główna</a:t>
            </a:r>
          </a:p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800" dirty="0" smtClean="0">
                <a:latin typeface="Cambria" panose="02040503050406030204" pitchFamily="18" charset="0"/>
              </a:rPr>
              <a:t>Biblioteka Beletrystyczna</a:t>
            </a:r>
          </a:p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800" dirty="0" smtClean="0">
                <a:latin typeface="Cambria" panose="02040503050406030204" pitchFamily="18" charset="0"/>
              </a:rPr>
              <a:t>Biblioteki Tematyczne: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Architektury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Budownictwa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Chemii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Elektroniki (C-5)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Elektroniki i Fotoniki (C-6)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Elektrycznego</a:t>
            </a:r>
            <a:endParaRPr lang="pl-PL" sz="1400" dirty="0">
              <a:latin typeface="Cambria" panose="02040503050406030204" pitchFamily="18" charset="0"/>
            </a:endParaRP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Inżynierii Środowiska 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Informatyki </a:t>
            </a:r>
            <a:r>
              <a:rPr lang="pl-PL" sz="1400" dirty="0">
                <a:latin typeface="Cambria" panose="02040503050406030204" pitchFamily="18" charset="0"/>
              </a:rPr>
              <a:t>i </a:t>
            </a:r>
            <a:r>
              <a:rPr lang="pl-PL" sz="1400" dirty="0" smtClean="0">
                <a:latin typeface="Cambria" panose="02040503050406030204" pitchFamily="18" charset="0"/>
              </a:rPr>
              <a:t>Zarządzania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</a:t>
            </a:r>
            <a:r>
              <a:rPr lang="pl-PL" sz="1400" dirty="0">
                <a:latin typeface="Cambria" panose="02040503050406030204" pitchFamily="18" charset="0"/>
              </a:rPr>
              <a:t> </a:t>
            </a:r>
            <a:r>
              <a:rPr lang="pl-PL" sz="1400" dirty="0" smtClean="0">
                <a:latin typeface="Cambria" panose="02040503050406030204" pitchFamily="18" charset="0"/>
              </a:rPr>
              <a:t>Energetyki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Mechaniki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Fizyki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Matematyki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w Wałbrzychu</a:t>
            </a:r>
            <a:endParaRPr lang="pl-PL" sz="14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pl-PL" sz="2000" dirty="0">
              <a:latin typeface="Cambria" panose="02040503050406030204" pitchFamily="18" charset="0"/>
            </a:endParaRPr>
          </a:p>
        </p:txBody>
      </p:sp>
      <p:sp>
        <p:nvSpPr>
          <p:cNvPr id="17411" name="Symbol zastępczy zawartości 2"/>
          <p:cNvSpPr>
            <a:spLocks noGrp="1"/>
          </p:cNvSpPr>
          <p:nvPr>
            <p:ph sz="half" idx="11"/>
          </p:nvPr>
        </p:nvSpPr>
        <p:spPr>
          <a:xfrm>
            <a:off x="5003800" y="1628775"/>
            <a:ext cx="4051300" cy="5184775"/>
          </a:xfrm>
        </p:spPr>
        <p:txBody>
          <a:bodyPr/>
          <a:lstStyle/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endParaRPr lang="pl-PL" altLang="pl-PL" sz="1800" dirty="0" smtClean="0">
              <a:latin typeface="Cambria" panose="02040503050406030204" pitchFamily="18" charset="0"/>
            </a:endParaRPr>
          </a:p>
          <a:p>
            <a:pPr marL="180975" indent="-180975">
              <a:buClr>
                <a:srgbClr val="A7190E"/>
              </a:buClr>
              <a:buFont typeface="Wingdings" panose="05000000000000000000" pitchFamily="2" charset="2"/>
              <a:buChar char="§"/>
            </a:pPr>
            <a:r>
              <a:rPr lang="pl-PL" altLang="pl-PL" sz="1800" dirty="0" smtClean="0">
                <a:latin typeface="Cambria" panose="02040503050406030204" pitchFamily="18" charset="0"/>
              </a:rPr>
              <a:t>Pozostałe miejsca:</a:t>
            </a:r>
            <a:endParaRPr lang="pl-PL" altLang="pl-PL" sz="1800" dirty="0">
              <a:latin typeface="Cambria" panose="02040503050406030204" pitchFamily="18" charset="0"/>
            </a:endParaRPr>
          </a:p>
          <a:p>
            <a:pPr marL="442913" indent="-171450">
              <a:buClr>
                <a:srgbClr val="A7190E"/>
              </a:buClr>
            </a:pPr>
            <a:r>
              <a:rPr lang="pl-PL" sz="1400" dirty="0">
                <a:latin typeface="Cambria" panose="02040503050406030204" pitchFamily="18" charset="0"/>
              </a:rPr>
              <a:t>Biblioteka </a:t>
            </a:r>
            <a:r>
              <a:rPr lang="pl-PL" sz="1400" dirty="0" smtClean="0">
                <a:latin typeface="Cambria" panose="02040503050406030204" pitchFamily="18" charset="0"/>
              </a:rPr>
              <a:t>Górnictwa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Języków Obcych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w Legnicy</a:t>
            </a:r>
          </a:p>
          <a:p>
            <a:pPr marL="442913" indent="-171450">
              <a:buClr>
                <a:srgbClr val="A7190E"/>
              </a:buClr>
            </a:pPr>
            <a:r>
              <a:rPr lang="pl-PL" sz="1400" dirty="0" smtClean="0">
                <a:latin typeface="Cambria" panose="02040503050406030204" pitchFamily="18" charset="0"/>
              </a:rPr>
              <a:t>Biblioteka w Jeleniej Górze</a:t>
            </a:r>
            <a:endParaRPr lang="pl-PL" sz="1400" dirty="0">
              <a:latin typeface="Cambria" panose="02040503050406030204" pitchFamily="18" charset="0"/>
            </a:endParaRPr>
          </a:p>
        </p:txBody>
      </p:sp>
      <p:sp>
        <p:nvSpPr>
          <p:cNvPr id="17412" name="Symbol zastępczy tekstu 3"/>
          <p:cNvSpPr>
            <a:spLocks noGrp="1"/>
          </p:cNvSpPr>
          <p:nvPr>
            <p:ph type="body" idx="12"/>
          </p:nvPr>
        </p:nvSpPr>
        <p:spPr>
          <a:xfrm>
            <a:off x="755650" y="115888"/>
            <a:ext cx="8262938" cy="865187"/>
          </a:xfrm>
        </p:spPr>
        <p:txBody>
          <a:bodyPr/>
          <a:lstStyle/>
          <a:p>
            <a:r>
              <a:rPr lang="pl-PL" altLang="pl-PL" sz="3600" dirty="0">
                <a:latin typeface="Cambria" panose="02040503050406030204" pitchFamily="18" charset="0"/>
              </a:rPr>
              <a:t>Sposoby </a:t>
            </a:r>
            <a:r>
              <a:rPr lang="pl-PL" altLang="pl-PL" sz="3600" dirty="0" smtClean="0">
                <a:latin typeface="Cambria" panose="02040503050406030204" pitchFamily="18" charset="0"/>
              </a:rPr>
              <a:t>zamawiania</a:t>
            </a:r>
            <a:endParaRPr lang="pl-PL" altLang="pl-PL" sz="3600" dirty="0" smtClean="0"/>
          </a:p>
        </p:txBody>
      </p:sp>
      <p:sp>
        <p:nvSpPr>
          <p:cNvPr id="17413" name="Symbol zastępczy tekstu 4"/>
          <p:cNvSpPr>
            <a:spLocks noGrp="1"/>
          </p:cNvSpPr>
          <p:nvPr>
            <p:ph type="body" idx="10"/>
          </p:nvPr>
        </p:nvSpPr>
        <p:spPr>
          <a:xfrm>
            <a:off x="755650" y="1120775"/>
            <a:ext cx="4049713" cy="508000"/>
          </a:xfrm>
        </p:spPr>
        <p:txBody>
          <a:bodyPr/>
          <a:lstStyle/>
          <a:p>
            <a:pPr algn="ctr">
              <a:lnSpc>
                <a:spcPct val="90000"/>
              </a:lnSpc>
              <a:spcAft>
                <a:spcPct val="35000"/>
              </a:spcAft>
              <a:defRPr/>
            </a:pPr>
            <a:r>
              <a:rPr lang="pl-PL" sz="1600" b="1" dirty="0">
                <a:solidFill>
                  <a:srgbClr val="FFFFFF"/>
                </a:solidFill>
                <a:latin typeface="Cambria" panose="02040503050406030204" pitchFamily="18" charset="0"/>
              </a:rPr>
              <a:t>Drogą elektroniczną</a:t>
            </a:r>
          </a:p>
        </p:txBody>
      </p:sp>
      <p:sp>
        <p:nvSpPr>
          <p:cNvPr id="17414" name="Symbol zastępczy tekstu 5"/>
          <p:cNvSpPr>
            <a:spLocks noGrp="1"/>
          </p:cNvSpPr>
          <p:nvPr>
            <p:ph type="body" idx="13"/>
          </p:nvPr>
        </p:nvSpPr>
        <p:spPr>
          <a:xfrm>
            <a:off x="5003800" y="1120775"/>
            <a:ext cx="4051300" cy="508000"/>
          </a:xfrm>
        </p:spPr>
        <p:txBody>
          <a:bodyPr/>
          <a:lstStyle/>
          <a:p>
            <a:pPr algn="ctr"/>
            <a:r>
              <a:rPr lang="pl-PL" sz="1600" b="1" dirty="0">
                <a:latin typeface="Cambria" pitchFamily="18" charset="0"/>
              </a:rPr>
              <a:t>Tradycyjnie</a:t>
            </a:r>
            <a:endParaRPr lang="pl-PL" altLang="pl-PL" sz="1600" b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974701"/>
      </p:ext>
    </p:extLst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"/>
          <a:stretch/>
        </p:blipFill>
        <p:spPr bwMode="auto">
          <a:xfrm>
            <a:off x="1187623" y="2292530"/>
            <a:ext cx="7543253" cy="4218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755576" y="1196752"/>
            <a:ext cx="8280920" cy="841772"/>
          </a:xfrm>
          <a:solidFill>
            <a:srgbClr val="C00000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pl-PL" altLang="pl-PL" sz="4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biblioteka.pwr.edu.pl</a:t>
            </a:r>
            <a:endParaRPr lang="pl-PL" altLang="pl-PL" sz="4400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8136904" cy="936104"/>
          </a:xfrm>
        </p:spPr>
        <p:txBody>
          <a:bodyPr/>
          <a:lstStyle/>
          <a:p>
            <a:pPr algn="ctr"/>
            <a:r>
              <a:rPr lang="pl-PL" altLang="pl-PL" sz="3600" b="0" dirty="0">
                <a:latin typeface="Cambria" panose="02040503050406030204" pitchFamily="18" charset="0"/>
              </a:rPr>
              <a:t>Zamawianie książek drogą elektroniczną</a:t>
            </a:r>
            <a:endParaRPr lang="pl-PL" sz="3600" b="0" dirty="0"/>
          </a:p>
        </p:txBody>
      </p:sp>
      <p:sp>
        <p:nvSpPr>
          <p:cNvPr id="9" name="Prostokąt zaokrąglony 8"/>
          <p:cNvSpPr/>
          <p:nvPr/>
        </p:nvSpPr>
        <p:spPr>
          <a:xfrm>
            <a:off x="2627784" y="3068960"/>
            <a:ext cx="3384376" cy="720080"/>
          </a:xfrm>
          <a:prstGeom prst="roundRect">
            <a:avLst/>
          </a:prstGeom>
          <a:noFill/>
          <a:ln>
            <a:solidFill>
              <a:srgbClr val="A719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4863564"/>
      </p:ext>
    </p:extLst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>
          <a:xfrm>
            <a:off x="2254250" y="4800600"/>
            <a:ext cx="5486400" cy="566738"/>
          </a:xfrm>
        </p:spPr>
        <p:txBody>
          <a:bodyPr/>
          <a:lstStyle/>
          <a:p>
            <a:endParaRPr lang="pl-PL" altLang="pl-PL" smtClean="0"/>
          </a:p>
        </p:txBody>
      </p:sp>
      <p:sp>
        <p:nvSpPr>
          <p:cNvPr id="3" name="pole tekstowe 2"/>
          <p:cNvSpPr txBox="1"/>
          <p:nvPr/>
        </p:nvSpPr>
        <p:spPr>
          <a:xfrm>
            <a:off x="755650" y="404664"/>
            <a:ext cx="82088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altLang="pl-PL" sz="2800" dirty="0" smtClean="0">
                <a:latin typeface="Cambria" panose="02040503050406030204" pitchFamily="18" charset="0"/>
              </a:rPr>
              <a:t>…wpisujemy np. tytuł książki, nazwisko autora…</a:t>
            </a:r>
          </a:p>
          <a:p>
            <a:pPr algn="ctr"/>
            <a:endParaRPr lang="pl-PL" altLang="pl-PL" sz="2800" dirty="0" smtClean="0">
              <a:latin typeface="Cambria" panose="02040503050406030204" pitchFamily="18" charset="0"/>
            </a:endParaRPr>
          </a:p>
          <a:p>
            <a:pPr algn="ctr"/>
            <a:r>
              <a:rPr lang="pl-PL" altLang="pl-PL" sz="2800" dirty="0" smtClean="0">
                <a:latin typeface="Cambria" panose="02040503050406030204" pitchFamily="18" charset="0"/>
              </a:rPr>
              <a:t>…otrzymujemy listę rezultatów wyszukiwania…</a:t>
            </a:r>
            <a:endParaRPr lang="pl-PL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3"/>
          <a:stretch/>
        </p:blipFill>
        <p:spPr bwMode="auto">
          <a:xfrm>
            <a:off x="708764" y="1988840"/>
            <a:ext cx="8339589" cy="4739027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blon1-PL">
  <a:themeElements>
    <a:clrScheme name="Odcienie szarośc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Projekt domyślny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ojekt domyślny 1">
        <a:dk1>
          <a:srgbClr val="000000"/>
        </a:dk1>
        <a:lt1>
          <a:srgbClr val="FFFFFF"/>
        </a:lt1>
        <a:dk2>
          <a:srgbClr val="FFEBD5"/>
        </a:dk2>
        <a:lt2>
          <a:srgbClr val="78120A"/>
        </a:lt2>
        <a:accent1>
          <a:srgbClr val="E32213"/>
        </a:accent1>
        <a:accent2>
          <a:srgbClr val="FFD3A1"/>
        </a:accent2>
        <a:accent3>
          <a:srgbClr val="FFFFFF"/>
        </a:accent3>
        <a:accent4>
          <a:srgbClr val="000000"/>
        </a:accent4>
        <a:accent5>
          <a:srgbClr val="EFABAA"/>
        </a:accent5>
        <a:accent6>
          <a:srgbClr val="E7BF91"/>
        </a:accent6>
        <a:hlink>
          <a:srgbClr val="FFD9AF"/>
        </a:hlink>
        <a:folHlink>
          <a:srgbClr val="FFB25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1180</TotalTime>
  <Words>869</Words>
  <Application>Microsoft Office PowerPoint</Application>
  <PresentationFormat>Pokaz na ekranie (4:3)</PresentationFormat>
  <Paragraphs>203</Paragraphs>
  <Slides>28</Slides>
  <Notes>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szablon1-PL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Limity wypożyczenia książek </vt:lpstr>
      <vt:lpstr>Prezentacja programu PowerPoint</vt:lpstr>
      <vt:lpstr>Zamawianie książek drogą elektroniczną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CWINT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Dariusz Kardela</dc:creator>
  <cp:lastModifiedBy>Biblioteka</cp:lastModifiedBy>
  <cp:revision>135</cp:revision>
  <cp:lastPrinted>2017-02-27T13:04:48Z</cp:lastPrinted>
  <dcterms:created xsi:type="dcterms:W3CDTF">2017-06-26T08:45:37Z</dcterms:created>
  <dcterms:modified xsi:type="dcterms:W3CDTF">2018-09-21T11:35:09Z</dcterms:modified>
</cp:coreProperties>
</file>